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2" r:id="rId1"/>
    <p:sldMasterId id="2147483717" r:id="rId2"/>
    <p:sldMasterId id="2147483711" r:id="rId3"/>
  </p:sldMasterIdLst>
  <p:notesMasterIdLst>
    <p:notesMasterId r:id="rId26"/>
  </p:notesMasterIdLst>
  <p:sldIdLst>
    <p:sldId id="338" r:id="rId4"/>
    <p:sldId id="339" r:id="rId5"/>
    <p:sldId id="340" r:id="rId6"/>
    <p:sldId id="256" r:id="rId7"/>
    <p:sldId id="318" r:id="rId8"/>
    <p:sldId id="307" r:id="rId9"/>
    <p:sldId id="308" r:id="rId10"/>
    <p:sldId id="309" r:id="rId11"/>
    <p:sldId id="310" r:id="rId12"/>
    <p:sldId id="292" r:id="rId13"/>
    <p:sldId id="311" r:id="rId14"/>
    <p:sldId id="312" r:id="rId15"/>
    <p:sldId id="313" r:id="rId16"/>
    <p:sldId id="314" r:id="rId17"/>
    <p:sldId id="315" r:id="rId18"/>
    <p:sldId id="316" r:id="rId19"/>
    <p:sldId id="334" r:id="rId20"/>
    <p:sldId id="332" r:id="rId21"/>
    <p:sldId id="335" r:id="rId22"/>
    <p:sldId id="333" r:id="rId23"/>
    <p:sldId id="341" r:id="rId24"/>
    <p:sldId id="342" r:id="rId25"/>
  </p:sldIdLst>
  <p:sldSz cx="12192000" cy="6858000"/>
  <p:notesSz cx="6889750"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5D6C57-7819-4D91-8048-A4F3309C1B0D}" v="6" dt="2019-05-13T10:48:01.7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5" autoAdjust="0"/>
    <p:restoredTop sz="94532" autoAdjust="0"/>
  </p:normalViewPr>
  <p:slideViewPr>
    <p:cSldViewPr snapToGrid="0">
      <p:cViewPr varScale="1">
        <p:scale>
          <a:sx n="51" d="100"/>
          <a:sy n="51" d="100"/>
        </p:scale>
        <p:origin x="72" y="4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79504E09-580C-4853-8DC1-9FCFF0DCA639}" type="datetimeFigureOut">
              <a:rPr lang="en-GB" smtClean="0"/>
              <a:t>11/06/2019</a:t>
            </a:fld>
            <a:endParaRPr lang="en-GB"/>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GB"/>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FE972155-CACC-4328-84A6-FE85B9052955}" type="slidenum">
              <a:rPr lang="en-GB" smtClean="0"/>
              <a:t>‹#›</a:t>
            </a:fld>
            <a:endParaRPr lang="en-GB"/>
          </a:p>
        </p:txBody>
      </p:sp>
    </p:spTree>
    <p:extLst>
      <p:ext uri="{BB962C8B-B14F-4D97-AF65-F5344CB8AC3E}">
        <p14:creationId xmlns:p14="http://schemas.microsoft.com/office/powerpoint/2010/main" val="2129467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972155-CACC-4328-84A6-FE85B9052955}" type="slidenum">
              <a:rPr lang="en-GB" smtClean="0"/>
              <a:t>4</a:t>
            </a:fld>
            <a:endParaRPr lang="en-GB"/>
          </a:p>
        </p:txBody>
      </p:sp>
    </p:spTree>
    <p:extLst>
      <p:ext uri="{BB962C8B-B14F-4D97-AF65-F5344CB8AC3E}">
        <p14:creationId xmlns:p14="http://schemas.microsoft.com/office/powerpoint/2010/main" val="2261498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972155-CACC-4328-84A6-FE85B9052955}" type="slidenum">
              <a:rPr lang="en-GB" smtClean="0"/>
              <a:t>13</a:t>
            </a:fld>
            <a:endParaRPr lang="en-GB"/>
          </a:p>
        </p:txBody>
      </p:sp>
    </p:spTree>
    <p:extLst>
      <p:ext uri="{BB962C8B-B14F-4D97-AF65-F5344CB8AC3E}">
        <p14:creationId xmlns:p14="http://schemas.microsoft.com/office/powerpoint/2010/main" val="3075636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972155-CACC-4328-84A6-FE85B9052955}" type="slidenum">
              <a:rPr lang="en-GB" smtClean="0"/>
              <a:t>14</a:t>
            </a:fld>
            <a:endParaRPr lang="en-GB"/>
          </a:p>
        </p:txBody>
      </p:sp>
    </p:spTree>
    <p:extLst>
      <p:ext uri="{BB962C8B-B14F-4D97-AF65-F5344CB8AC3E}">
        <p14:creationId xmlns:p14="http://schemas.microsoft.com/office/powerpoint/2010/main" val="4146239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972155-CACC-4328-84A6-FE85B9052955}" type="slidenum">
              <a:rPr lang="en-GB" smtClean="0"/>
              <a:t>15</a:t>
            </a:fld>
            <a:endParaRPr lang="en-GB"/>
          </a:p>
        </p:txBody>
      </p:sp>
    </p:spTree>
    <p:extLst>
      <p:ext uri="{BB962C8B-B14F-4D97-AF65-F5344CB8AC3E}">
        <p14:creationId xmlns:p14="http://schemas.microsoft.com/office/powerpoint/2010/main" val="3432521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972155-CACC-4328-84A6-FE85B9052955}" type="slidenum">
              <a:rPr lang="en-GB" smtClean="0"/>
              <a:t>16</a:t>
            </a:fld>
            <a:endParaRPr lang="en-GB"/>
          </a:p>
        </p:txBody>
      </p:sp>
    </p:spTree>
    <p:extLst>
      <p:ext uri="{BB962C8B-B14F-4D97-AF65-F5344CB8AC3E}">
        <p14:creationId xmlns:p14="http://schemas.microsoft.com/office/powerpoint/2010/main" val="3673404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972155-CACC-4328-84A6-FE85B9052955}" type="slidenum">
              <a:rPr lang="en-GB" smtClean="0"/>
              <a:t>5</a:t>
            </a:fld>
            <a:endParaRPr lang="en-GB"/>
          </a:p>
        </p:txBody>
      </p:sp>
    </p:spTree>
    <p:extLst>
      <p:ext uri="{BB962C8B-B14F-4D97-AF65-F5344CB8AC3E}">
        <p14:creationId xmlns:p14="http://schemas.microsoft.com/office/powerpoint/2010/main" val="2808174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972155-CACC-4328-84A6-FE85B9052955}" type="slidenum">
              <a:rPr lang="en-GB" smtClean="0"/>
              <a:t>6</a:t>
            </a:fld>
            <a:endParaRPr lang="en-GB"/>
          </a:p>
        </p:txBody>
      </p:sp>
    </p:spTree>
    <p:extLst>
      <p:ext uri="{BB962C8B-B14F-4D97-AF65-F5344CB8AC3E}">
        <p14:creationId xmlns:p14="http://schemas.microsoft.com/office/powerpoint/2010/main" val="4043677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972155-CACC-4328-84A6-FE85B9052955}" type="slidenum">
              <a:rPr lang="en-GB" smtClean="0"/>
              <a:t>7</a:t>
            </a:fld>
            <a:endParaRPr lang="en-GB"/>
          </a:p>
        </p:txBody>
      </p:sp>
    </p:spTree>
    <p:extLst>
      <p:ext uri="{BB962C8B-B14F-4D97-AF65-F5344CB8AC3E}">
        <p14:creationId xmlns:p14="http://schemas.microsoft.com/office/powerpoint/2010/main" val="1395944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972155-CACC-4328-84A6-FE85B9052955}" type="slidenum">
              <a:rPr lang="en-GB" smtClean="0"/>
              <a:t>8</a:t>
            </a:fld>
            <a:endParaRPr lang="en-GB"/>
          </a:p>
        </p:txBody>
      </p:sp>
    </p:spTree>
    <p:extLst>
      <p:ext uri="{BB962C8B-B14F-4D97-AF65-F5344CB8AC3E}">
        <p14:creationId xmlns:p14="http://schemas.microsoft.com/office/powerpoint/2010/main" val="1702627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972155-CACC-4328-84A6-FE85B9052955}" type="slidenum">
              <a:rPr lang="en-GB" smtClean="0"/>
              <a:t>9</a:t>
            </a:fld>
            <a:endParaRPr lang="en-GB"/>
          </a:p>
        </p:txBody>
      </p:sp>
    </p:spTree>
    <p:extLst>
      <p:ext uri="{BB962C8B-B14F-4D97-AF65-F5344CB8AC3E}">
        <p14:creationId xmlns:p14="http://schemas.microsoft.com/office/powerpoint/2010/main" val="399809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972155-CACC-4328-84A6-FE85B9052955}" type="slidenum">
              <a:rPr lang="en-GB" smtClean="0"/>
              <a:t>10</a:t>
            </a:fld>
            <a:endParaRPr lang="en-GB"/>
          </a:p>
        </p:txBody>
      </p:sp>
    </p:spTree>
    <p:extLst>
      <p:ext uri="{BB962C8B-B14F-4D97-AF65-F5344CB8AC3E}">
        <p14:creationId xmlns:p14="http://schemas.microsoft.com/office/powerpoint/2010/main" val="4230788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972155-CACC-4328-84A6-FE85B9052955}" type="slidenum">
              <a:rPr lang="en-GB" smtClean="0"/>
              <a:t>11</a:t>
            </a:fld>
            <a:endParaRPr lang="en-GB"/>
          </a:p>
        </p:txBody>
      </p:sp>
    </p:spTree>
    <p:extLst>
      <p:ext uri="{BB962C8B-B14F-4D97-AF65-F5344CB8AC3E}">
        <p14:creationId xmlns:p14="http://schemas.microsoft.com/office/powerpoint/2010/main" val="226236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972155-CACC-4328-84A6-FE85B9052955}" type="slidenum">
              <a:rPr lang="en-GB" smtClean="0"/>
              <a:t>12</a:t>
            </a:fld>
            <a:endParaRPr lang="en-GB"/>
          </a:p>
        </p:txBody>
      </p:sp>
    </p:spTree>
    <p:extLst>
      <p:ext uri="{BB962C8B-B14F-4D97-AF65-F5344CB8AC3E}">
        <p14:creationId xmlns:p14="http://schemas.microsoft.com/office/powerpoint/2010/main" val="3557922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4060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8289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55690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82249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04402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8150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8519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9702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Default copy 2">
    <p:spTree>
      <p:nvGrpSpPr>
        <p:cNvPr id="1" name=""/>
        <p:cNvGrpSpPr/>
        <p:nvPr/>
      </p:nvGrpSpPr>
      <p:grpSpPr>
        <a:xfrm>
          <a:off x="0" y="0"/>
          <a:ext cx="0" cy="0"/>
          <a:chOff x="0" y="0"/>
          <a:chExt cx="0" cy="0"/>
        </a:xfrm>
      </p:grpSpPr>
      <p:pic>
        <p:nvPicPr>
          <p:cNvPr id="62" name="Connect PPBG 17 Aug3.jpg" descr="Connect PPBG 17 Aug3.jpg"/>
          <p:cNvPicPr>
            <a:picLocks noChangeAspect="1"/>
          </p:cNvPicPr>
          <p:nvPr/>
        </p:nvPicPr>
        <p:blipFill>
          <a:blip r:embed="rId2">
            <a:extLst/>
          </a:blip>
          <a:stretch>
            <a:fillRect/>
          </a:stretch>
        </p:blipFill>
        <p:spPr>
          <a:xfrm>
            <a:off x="0" y="1071"/>
            <a:ext cx="12192000" cy="6855858"/>
          </a:xfrm>
          <a:prstGeom prst="rect">
            <a:avLst/>
          </a:prstGeom>
          <a:ln w="12700">
            <a:miter lim="400000"/>
          </a:ln>
        </p:spPr>
      </p:pic>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2158216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1_Default">
    <p:spTree>
      <p:nvGrpSpPr>
        <p:cNvPr id="1" name=""/>
        <p:cNvGrpSpPr/>
        <p:nvPr/>
      </p:nvGrpSpPr>
      <p:grpSpPr>
        <a:xfrm>
          <a:off x="0" y="0"/>
          <a:ext cx="0" cy="0"/>
          <a:chOff x="0" y="0"/>
          <a:chExt cx="0" cy="0"/>
        </a:xfrm>
      </p:grpSpPr>
      <p:sp>
        <p:nvSpPr>
          <p:cNvPr id="21" name="Title Text"/>
          <p:cNvSpPr txBox="1">
            <a:spLocks noGrp="1"/>
          </p:cNvSpPr>
          <p:nvPr>
            <p:ph type="title"/>
          </p:nvPr>
        </p:nvSpPr>
        <p:spPr>
          <a:prstGeom prst="rect">
            <a:avLst/>
          </a:prstGeom>
        </p:spPr>
        <p:txBody>
          <a:bodyPr/>
          <a:lstStyle/>
          <a:p>
            <a:r>
              <a:t>Title Text</a:t>
            </a:r>
          </a:p>
        </p:txBody>
      </p:sp>
      <p:pic>
        <p:nvPicPr>
          <p:cNvPr id="22" name="Connect PPBG 17 Aug36.jpg" descr="Connect PPBG 17 Aug36.jpg"/>
          <p:cNvPicPr>
            <a:picLocks noChangeAspect="1"/>
          </p:cNvPicPr>
          <p:nvPr/>
        </p:nvPicPr>
        <p:blipFill>
          <a:blip r:embed="rId2">
            <a:extLst/>
          </a:blip>
          <a:stretch>
            <a:fillRect/>
          </a:stretch>
        </p:blipFill>
        <p:spPr>
          <a:xfrm>
            <a:off x="0" y="1071"/>
            <a:ext cx="12192000" cy="6855858"/>
          </a:xfrm>
          <a:prstGeom prst="rect">
            <a:avLst/>
          </a:prstGeom>
          <a:ln w="12700">
            <a:miter lim="400000"/>
          </a:ln>
        </p:spPr>
      </p:pic>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71647950"/>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2" name="Title Text"/>
          <p:cNvSpPr txBox="1">
            <a:spLocks noGrp="1"/>
          </p:cNvSpPr>
          <p:nvPr>
            <p:ph type="title"/>
          </p:nvPr>
        </p:nvSpPr>
        <p:spPr>
          <a:prstGeom prst="rect">
            <a:avLst/>
          </a:prstGeom>
        </p:spPr>
        <p:txBody>
          <a:bodyPr/>
          <a:lstStyle/>
          <a:p>
            <a:r>
              <a:t>Title Text</a:t>
            </a:r>
          </a:p>
        </p:txBody>
      </p:sp>
      <p:sp>
        <p:nvSpPr>
          <p:cNvPr id="1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5427515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38590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reserve="1">
  <p:cSld name="Default">
    <p:spTree>
      <p:nvGrpSpPr>
        <p:cNvPr id="1" name=""/>
        <p:cNvGrpSpPr/>
        <p:nvPr/>
      </p:nvGrpSpPr>
      <p:grpSpPr>
        <a:xfrm>
          <a:off x="0" y="0"/>
          <a:ext cx="0" cy="0"/>
          <a:chOff x="0" y="0"/>
          <a:chExt cx="0" cy="0"/>
        </a:xfrm>
      </p:grpSpPr>
      <p:sp>
        <p:nvSpPr>
          <p:cNvPr id="12" name="Title Text"/>
          <p:cNvSpPr txBox="1">
            <a:spLocks noGrp="1"/>
          </p:cNvSpPr>
          <p:nvPr>
            <p:ph type="title"/>
          </p:nvPr>
        </p:nvSpPr>
        <p:spPr>
          <a:prstGeom prst="rect">
            <a:avLst/>
          </a:prstGeom>
        </p:spPr>
        <p:txBody>
          <a:bodyPr/>
          <a:lstStyle/>
          <a:p>
            <a:r>
              <a:t>Title Text</a:t>
            </a:r>
          </a:p>
        </p:txBody>
      </p:sp>
      <p:sp>
        <p:nvSpPr>
          <p:cNvPr id="1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07556752"/>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reserve="1">
  <p:cSld name="1_Default">
    <p:spTree>
      <p:nvGrpSpPr>
        <p:cNvPr id="1" name=""/>
        <p:cNvGrpSpPr/>
        <p:nvPr/>
      </p:nvGrpSpPr>
      <p:grpSpPr>
        <a:xfrm>
          <a:off x="0" y="0"/>
          <a:ext cx="0" cy="0"/>
          <a:chOff x="0" y="0"/>
          <a:chExt cx="0" cy="0"/>
        </a:xfrm>
      </p:grpSpPr>
      <p:sp>
        <p:nvSpPr>
          <p:cNvPr id="21" name="Title Text"/>
          <p:cNvSpPr txBox="1">
            <a:spLocks noGrp="1"/>
          </p:cNvSpPr>
          <p:nvPr>
            <p:ph type="title"/>
          </p:nvPr>
        </p:nvSpPr>
        <p:spPr>
          <a:prstGeom prst="rect">
            <a:avLst/>
          </a:prstGeom>
        </p:spPr>
        <p:txBody>
          <a:bodyPr/>
          <a:lstStyle/>
          <a:p>
            <a:r>
              <a:t>Title Text</a:t>
            </a:r>
          </a:p>
        </p:txBody>
      </p:sp>
      <p:pic>
        <p:nvPicPr>
          <p:cNvPr id="22" name="Connect PPBG 17 Aug36.jpg" descr="Connect PPBG 17 Aug36.jpg"/>
          <p:cNvPicPr>
            <a:picLocks noChangeAspect="1"/>
          </p:cNvPicPr>
          <p:nvPr/>
        </p:nvPicPr>
        <p:blipFill>
          <a:blip r:embed="rId2">
            <a:extLst/>
          </a:blip>
          <a:stretch>
            <a:fillRect/>
          </a:stretch>
        </p:blipFill>
        <p:spPr>
          <a:xfrm>
            <a:off x="0" y="1071"/>
            <a:ext cx="12192000" cy="6855858"/>
          </a:xfrm>
          <a:prstGeom prst="rect">
            <a:avLst/>
          </a:prstGeom>
          <a:ln w="12700">
            <a:miter lim="400000"/>
          </a:ln>
        </p:spPr>
      </p:pic>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16191092"/>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reserve="1">
  <p:cSld name="2_Default">
    <p:spTree>
      <p:nvGrpSpPr>
        <p:cNvPr id="1" name=""/>
        <p:cNvGrpSpPr/>
        <p:nvPr/>
      </p:nvGrpSpPr>
      <p:grpSpPr>
        <a:xfrm>
          <a:off x="0" y="0"/>
          <a:ext cx="0" cy="0"/>
          <a:chOff x="0" y="0"/>
          <a:chExt cx="0" cy="0"/>
        </a:xfrm>
      </p:grpSpPr>
      <p:pic>
        <p:nvPicPr>
          <p:cNvPr id="30" name="Connect PPBG 17 Aug37.jpg" descr="Connect PPBG 17 Aug37.jpg"/>
          <p:cNvPicPr>
            <a:picLocks noChangeAspect="1"/>
          </p:cNvPicPr>
          <p:nvPr/>
        </p:nvPicPr>
        <p:blipFill>
          <a:blip r:embed="rId2">
            <a:extLst/>
          </a:blip>
          <a:stretch>
            <a:fillRect/>
          </a:stretch>
        </p:blipFill>
        <p:spPr>
          <a:xfrm>
            <a:off x="0" y="1071"/>
            <a:ext cx="12192000" cy="6855858"/>
          </a:xfrm>
          <a:prstGeom prst="rect">
            <a:avLst/>
          </a:prstGeom>
          <a:ln w="12700">
            <a:miter lim="400000"/>
          </a:ln>
        </p:spPr>
      </p:pic>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53057965"/>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reserve="1">
  <p:cSld name="3_Default">
    <p:spTree>
      <p:nvGrpSpPr>
        <p:cNvPr id="1" name=""/>
        <p:cNvGrpSpPr/>
        <p:nvPr/>
      </p:nvGrpSpPr>
      <p:grpSpPr>
        <a:xfrm>
          <a:off x="0" y="0"/>
          <a:ext cx="0" cy="0"/>
          <a:chOff x="0" y="0"/>
          <a:chExt cx="0" cy="0"/>
        </a:xfrm>
      </p:grpSpPr>
      <p:pic>
        <p:nvPicPr>
          <p:cNvPr id="38" name="Connect PPBG 17 Aug38.jpg" descr="Connect PPBG 17 Aug38.jpg"/>
          <p:cNvPicPr>
            <a:picLocks noChangeAspect="1"/>
          </p:cNvPicPr>
          <p:nvPr/>
        </p:nvPicPr>
        <p:blipFill>
          <a:blip r:embed="rId2">
            <a:extLst/>
          </a:blip>
          <a:stretch>
            <a:fillRect/>
          </a:stretch>
        </p:blipFill>
        <p:spPr>
          <a:xfrm>
            <a:off x="0" y="1071"/>
            <a:ext cx="12192000" cy="6855858"/>
          </a:xfrm>
          <a:prstGeom prst="rect">
            <a:avLst/>
          </a:prstGeom>
          <a:ln w="12700">
            <a:miter lim="400000"/>
          </a:ln>
        </p:spPr>
      </p:pic>
      <p:sp>
        <p:nvSpPr>
          <p:cNvPr id="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20133818"/>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reserve="1">
  <p:cSld name="Default copy">
    <p:spTree>
      <p:nvGrpSpPr>
        <p:cNvPr id="1" name=""/>
        <p:cNvGrpSpPr/>
        <p:nvPr/>
      </p:nvGrpSpPr>
      <p:grpSpPr>
        <a:xfrm>
          <a:off x="0" y="0"/>
          <a:ext cx="0" cy="0"/>
          <a:chOff x="0" y="0"/>
          <a:chExt cx="0" cy="0"/>
        </a:xfrm>
      </p:grpSpPr>
      <p:pic>
        <p:nvPicPr>
          <p:cNvPr id="46" name="Connect PPBG 17 Aug.jpg" descr="Connect PPBG 17 Aug.jpg"/>
          <p:cNvPicPr>
            <a:picLocks noChangeAspect="1"/>
          </p:cNvPicPr>
          <p:nvPr/>
        </p:nvPicPr>
        <p:blipFill>
          <a:blip r:embed="rId2">
            <a:extLst/>
          </a:blip>
          <a:stretch>
            <a:fillRect/>
          </a:stretch>
        </p:blipFill>
        <p:spPr>
          <a:xfrm>
            <a:off x="0" y="1071"/>
            <a:ext cx="12192000" cy="6855858"/>
          </a:xfrm>
          <a:prstGeom prst="rect">
            <a:avLst/>
          </a:prstGeom>
          <a:ln w="12700">
            <a:miter lim="400000"/>
          </a:ln>
        </p:spPr>
      </p:pic>
      <p:sp>
        <p:nvSpPr>
          <p:cNvPr id="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07392270"/>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reserve="1">
  <p:cSld name="Default copy 1">
    <p:spTree>
      <p:nvGrpSpPr>
        <p:cNvPr id="1" name=""/>
        <p:cNvGrpSpPr/>
        <p:nvPr/>
      </p:nvGrpSpPr>
      <p:grpSpPr>
        <a:xfrm>
          <a:off x="0" y="0"/>
          <a:ext cx="0" cy="0"/>
          <a:chOff x="0" y="0"/>
          <a:chExt cx="0" cy="0"/>
        </a:xfrm>
      </p:grpSpPr>
      <p:pic>
        <p:nvPicPr>
          <p:cNvPr id="54" name="Connect PPBG 17 Aug2.jpg" descr="Connect PPBG 17 Aug2.jpg"/>
          <p:cNvPicPr>
            <a:picLocks noChangeAspect="1"/>
          </p:cNvPicPr>
          <p:nvPr/>
        </p:nvPicPr>
        <p:blipFill>
          <a:blip r:embed="rId2">
            <a:extLst/>
          </a:blip>
          <a:stretch>
            <a:fillRect/>
          </a:stretch>
        </p:blipFill>
        <p:spPr>
          <a:xfrm>
            <a:off x="0" y="1071"/>
            <a:ext cx="12192000" cy="6855858"/>
          </a:xfrm>
          <a:prstGeom prst="rect">
            <a:avLst/>
          </a:prstGeom>
          <a:ln w="12700">
            <a:miter lim="400000"/>
          </a:ln>
        </p:spPr>
      </p:pic>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66883202"/>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reserve="1">
  <p:cSld name="Default copy 2">
    <p:spTree>
      <p:nvGrpSpPr>
        <p:cNvPr id="1" name=""/>
        <p:cNvGrpSpPr/>
        <p:nvPr/>
      </p:nvGrpSpPr>
      <p:grpSpPr>
        <a:xfrm>
          <a:off x="0" y="0"/>
          <a:ext cx="0" cy="0"/>
          <a:chOff x="0" y="0"/>
          <a:chExt cx="0" cy="0"/>
        </a:xfrm>
      </p:grpSpPr>
      <p:pic>
        <p:nvPicPr>
          <p:cNvPr id="62" name="Connect PPBG 17 Aug3.jpg" descr="Connect PPBG 17 Aug3.jpg"/>
          <p:cNvPicPr>
            <a:picLocks noChangeAspect="1"/>
          </p:cNvPicPr>
          <p:nvPr/>
        </p:nvPicPr>
        <p:blipFill>
          <a:blip r:embed="rId2">
            <a:extLst/>
          </a:blip>
          <a:stretch>
            <a:fillRect/>
          </a:stretch>
        </p:blipFill>
        <p:spPr>
          <a:xfrm>
            <a:off x="0" y="1071"/>
            <a:ext cx="12192000" cy="6855858"/>
          </a:xfrm>
          <a:prstGeom prst="rect">
            <a:avLst/>
          </a:prstGeom>
          <a:ln w="12700">
            <a:miter lim="400000"/>
          </a:ln>
        </p:spPr>
      </p:pic>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42806025"/>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a:p>
        </p:txBody>
      </p:sp>
    </p:spTree>
    <p:extLst>
      <p:ext uri="{BB962C8B-B14F-4D97-AF65-F5344CB8AC3E}">
        <p14:creationId xmlns:p14="http://schemas.microsoft.com/office/powerpoint/2010/main" val="1963992839"/>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1_Title Slide a">
    <p:spTree>
      <p:nvGrpSpPr>
        <p:cNvPr id="1" name=""/>
        <p:cNvGrpSpPr/>
        <p:nvPr/>
      </p:nvGrpSpPr>
      <p:grpSpPr>
        <a:xfrm>
          <a:off x="0" y="0"/>
          <a:ext cx="0" cy="0"/>
          <a:chOff x="0" y="0"/>
          <a:chExt cx="0" cy="0"/>
        </a:xfrm>
      </p:grpSpPr>
      <p:sp>
        <p:nvSpPr>
          <p:cNvPr id="164" name="Shape 164"/>
          <p:cNvSpPr>
            <a:spLocks noGrp="1"/>
          </p:cNvSpPr>
          <p:nvPr>
            <p:ph type="title"/>
          </p:nvPr>
        </p:nvSpPr>
        <p:spPr>
          <a:xfrm>
            <a:off x="447542" y="1692260"/>
            <a:ext cx="4714319" cy="2731169"/>
          </a:xfrm>
          <a:prstGeom prst="rect">
            <a:avLst/>
          </a:prstGeom>
        </p:spPr>
        <p:txBody>
          <a:bodyPr lIns="0" tIns="0" rIns="0" bIns="0" anchor="t">
            <a:noAutofit/>
          </a:bodyPr>
          <a:lstStyle>
            <a:lvl1pPr>
              <a:defRPr sz="4800">
                <a:latin typeface="Arial"/>
                <a:ea typeface="Arial"/>
                <a:cs typeface="Arial"/>
                <a:sym typeface="Arial"/>
              </a:defRPr>
            </a:lvl1pPr>
          </a:lstStyle>
          <a:p>
            <a:pPr lvl="0">
              <a:defRPr sz="1800">
                <a:solidFill>
                  <a:srgbClr val="000000"/>
                </a:solidFill>
              </a:defRPr>
            </a:pPr>
            <a:r>
              <a:rPr lang="en-US" sz="4800">
                <a:solidFill>
                  <a:srgbClr val="0072C6"/>
                </a:solidFill>
              </a:rPr>
              <a:t>Click to edit Master title style</a:t>
            </a:r>
            <a:endParaRPr sz="4800">
              <a:solidFill>
                <a:srgbClr val="0072C6"/>
              </a:solidFill>
            </a:endParaRPr>
          </a:p>
        </p:txBody>
      </p:sp>
      <p:sp>
        <p:nvSpPr>
          <p:cNvPr id="165" name="Shape 165"/>
          <p:cNvSpPr>
            <a:spLocks noGrp="1"/>
          </p:cNvSpPr>
          <p:nvPr>
            <p:ph type="body" idx="1"/>
          </p:nvPr>
        </p:nvSpPr>
        <p:spPr>
          <a:xfrm>
            <a:off x="632809" y="4423426"/>
            <a:ext cx="4511124" cy="1561958"/>
          </a:xfrm>
          <a:prstGeom prst="rect">
            <a:avLst/>
          </a:prstGeom>
        </p:spPr>
        <p:txBody>
          <a:bodyPr lIns="0" tIns="0" rIns="0" bIns="0" anchor="b"/>
          <a:lstStyle>
            <a:lvl1pPr marL="0" indent="0">
              <a:spcBef>
                <a:spcPts val="600"/>
              </a:spcBef>
              <a:buClrTx/>
              <a:buSzTx/>
              <a:buFontTx/>
              <a:buNone/>
              <a:defRPr sz="2800">
                <a:solidFill>
                  <a:srgbClr val="003893"/>
                </a:solidFill>
              </a:defRPr>
            </a:lvl1pPr>
            <a:lvl2pPr marL="790575" indent="-333375">
              <a:spcBef>
                <a:spcPts val="600"/>
              </a:spcBef>
              <a:buClrTx/>
              <a:buFontTx/>
              <a:defRPr sz="2800">
                <a:solidFill>
                  <a:srgbClr val="003893"/>
                </a:solidFill>
              </a:defRPr>
            </a:lvl2pPr>
            <a:lvl3pPr marL="1181100" indent="-266700">
              <a:spcBef>
                <a:spcPts val="600"/>
              </a:spcBef>
              <a:buClrTx/>
              <a:buFontTx/>
              <a:defRPr sz="2800">
                <a:solidFill>
                  <a:srgbClr val="003893"/>
                </a:solidFill>
              </a:defRPr>
            </a:lvl3pPr>
            <a:lvl4pPr marL="1638300" indent="-266700">
              <a:spcBef>
                <a:spcPts val="600"/>
              </a:spcBef>
              <a:buClrTx/>
              <a:buFontTx/>
              <a:defRPr sz="2800">
                <a:solidFill>
                  <a:srgbClr val="003893"/>
                </a:solidFill>
              </a:defRPr>
            </a:lvl4pPr>
            <a:lvl5pPr marL="2095500" indent="-266700">
              <a:spcBef>
                <a:spcPts val="600"/>
              </a:spcBef>
              <a:buClrTx/>
              <a:buFontTx/>
              <a:defRPr sz="2800">
                <a:solidFill>
                  <a:srgbClr val="003893"/>
                </a:solidFill>
              </a:defRPr>
            </a:lvl5pPr>
          </a:lstStyle>
          <a:p>
            <a:pPr lvl="0">
              <a:defRPr sz="1800">
                <a:solidFill>
                  <a:srgbClr val="000000"/>
                </a:solidFill>
              </a:defRPr>
            </a:pPr>
            <a:r>
              <a:rPr lang="en-US" sz="2800">
                <a:solidFill>
                  <a:srgbClr val="003893"/>
                </a:solidFill>
              </a:rPr>
              <a:t>Click to edit Master text styles</a:t>
            </a:r>
          </a:p>
          <a:p>
            <a:pPr lvl="1">
              <a:defRPr sz="1800">
                <a:solidFill>
                  <a:srgbClr val="000000"/>
                </a:solidFill>
              </a:defRPr>
            </a:pPr>
            <a:r>
              <a:rPr lang="en-US" sz="2800">
                <a:solidFill>
                  <a:srgbClr val="003893"/>
                </a:solidFill>
              </a:rPr>
              <a:t>Second level</a:t>
            </a:r>
          </a:p>
          <a:p>
            <a:pPr lvl="2">
              <a:defRPr sz="1800">
                <a:solidFill>
                  <a:srgbClr val="000000"/>
                </a:solidFill>
              </a:defRPr>
            </a:pPr>
            <a:r>
              <a:rPr lang="en-US" sz="2800">
                <a:solidFill>
                  <a:srgbClr val="003893"/>
                </a:solidFill>
              </a:rPr>
              <a:t>Third level</a:t>
            </a:r>
          </a:p>
          <a:p>
            <a:pPr lvl="3">
              <a:defRPr sz="1800">
                <a:solidFill>
                  <a:srgbClr val="000000"/>
                </a:solidFill>
              </a:defRPr>
            </a:pPr>
            <a:r>
              <a:rPr lang="en-US" sz="2800">
                <a:solidFill>
                  <a:srgbClr val="003893"/>
                </a:solidFill>
              </a:rPr>
              <a:t>Fourth level</a:t>
            </a:r>
          </a:p>
          <a:p>
            <a:pPr lvl="4">
              <a:defRPr sz="1800">
                <a:solidFill>
                  <a:srgbClr val="000000"/>
                </a:solidFill>
              </a:defRPr>
            </a:pPr>
            <a:r>
              <a:rPr lang="en-US" sz="2800">
                <a:solidFill>
                  <a:srgbClr val="003893"/>
                </a:solidFill>
              </a:rPr>
              <a:t>Fifth level</a:t>
            </a:r>
            <a:endParaRPr sz="2800">
              <a:solidFill>
                <a:srgbClr val="003893"/>
              </a:solidFill>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20554"/>
          <a:stretch/>
        </p:blipFill>
        <p:spPr>
          <a:xfrm>
            <a:off x="-1254715" y="-365600"/>
            <a:ext cx="13813945" cy="12377304"/>
          </a:xfrm>
          <a:prstGeom prst="rect">
            <a:avLst/>
          </a:prstGeom>
        </p:spPr>
      </p:pic>
    </p:spTree>
    <p:extLst>
      <p:ext uri="{BB962C8B-B14F-4D97-AF65-F5344CB8AC3E}">
        <p14:creationId xmlns:p14="http://schemas.microsoft.com/office/powerpoint/2010/main" val="115237554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9488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8644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5424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9543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5894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5528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8703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6/11/2019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313569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715" r:id="rId17"/>
    <p:sldLayoutId id="2147483716" r:id="rId18"/>
    <p:sldLayoutId id="2147483725" r:id="rId19"/>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09600" y="274638"/>
            <a:ext cx="10972800" cy="114300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609600" y="1600201"/>
            <a:ext cx="10972800" cy="4525963"/>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pic>
        <p:nvPicPr>
          <p:cNvPr id="4" name="Connect PPBG 17 Aug35.jpg" descr="Connect PPBG 17 Aug35.jpg"/>
          <p:cNvPicPr>
            <a:picLocks noChangeAspect="1"/>
          </p:cNvPicPr>
          <p:nvPr/>
        </p:nvPicPr>
        <p:blipFill>
          <a:blip r:embed="rId9">
            <a:extLst/>
          </a:blip>
          <a:stretch>
            <a:fillRect/>
          </a:stretch>
        </p:blipFill>
        <p:spPr>
          <a:xfrm>
            <a:off x="0" y="1071"/>
            <a:ext cx="12192000" cy="6855858"/>
          </a:xfrm>
          <a:prstGeom prst="rect">
            <a:avLst/>
          </a:prstGeom>
          <a:ln w="12700">
            <a:miter lim="400000"/>
          </a:ln>
        </p:spPr>
      </p:pic>
      <p:sp>
        <p:nvSpPr>
          <p:cNvPr id="5" name="Slide Number"/>
          <p:cNvSpPr txBox="1">
            <a:spLocks noGrp="1"/>
          </p:cNvSpPr>
          <p:nvPr>
            <p:ph type="sldNum" sz="quarter" idx="2"/>
          </p:nvPr>
        </p:nvSpPr>
        <p:spPr>
          <a:xfrm>
            <a:off x="11307327" y="6400414"/>
            <a:ext cx="275073" cy="276999"/>
          </a:xfrm>
          <a:prstGeom prst="rect">
            <a:avLst/>
          </a:prstGeom>
          <a:ln w="12700">
            <a:miter lim="400000"/>
          </a:ln>
        </p:spPr>
        <p:txBody>
          <a:bodyPr wrap="none" lIns="45719" rIns="45719" anchor="ctr">
            <a:spAutoFit/>
          </a:bodyPr>
          <a:lstStyle>
            <a:lvl1pPr algn="r">
              <a:defRPr sz="1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02825203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Lst>
  <p:transition spd="med"/>
  <p:txStyles>
    <p:titleStyle>
      <a:lvl1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1pPr>
      <a:lvl2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2pPr>
      <a:lvl3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3pPr>
      <a:lvl4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4pPr>
      <a:lvl5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5pPr>
      <a:lvl6pPr marL="0" marR="0" indent="45720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6pPr>
      <a:lvl7pPr marL="0" marR="0" indent="91440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7pPr>
      <a:lvl8pPr marL="0" marR="0" indent="137160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8pPr>
      <a:lvl9pPr marL="0" marR="0" indent="182880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9pPr>
    </p:titleStyle>
    <p:bodyStyle>
      <a:lvl1pPr marL="244928" marR="0" indent="-244928" algn="l" defTabSz="457200" rtl="0" latinLnBrk="0">
        <a:lnSpc>
          <a:spcPct val="100000"/>
        </a:lnSpc>
        <a:spcBef>
          <a:spcPts val="600"/>
        </a:spcBef>
        <a:spcAft>
          <a:spcPts val="0"/>
        </a:spcAft>
        <a:buClrTx/>
        <a:buSzPct val="100000"/>
        <a:buFont typeface="Arial"/>
        <a:buChar char="»"/>
        <a:tabLst/>
        <a:defRPr sz="2000" b="0" i="0" u="none" strike="noStrike" cap="none" spc="0" baseline="0">
          <a:ln>
            <a:noFill/>
          </a:ln>
          <a:solidFill>
            <a:srgbClr val="000000"/>
          </a:solidFill>
          <a:uFillTx/>
          <a:latin typeface="Calibri"/>
          <a:ea typeface="Calibri"/>
          <a:cs typeface="Calibri"/>
          <a:sym typeface="Calibri"/>
        </a:defRPr>
      </a:lvl1pPr>
      <a:lvl2pPr marL="695325" marR="0" indent="-238125" algn="l" defTabSz="457200" rtl="0" latinLnBrk="0">
        <a:lnSpc>
          <a:spcPct val="100000"/>
        </a:lnSpc>
        <a:spcBef>
          <a:spcPts val="600"/>
        </a:spcBef>
        <a:spcAft>
          <a:spcPts val="0"/>
        </a:spcAft>
        <a:buClrTx/>
        <a:buSzPct val="100000"/>
        <a:buFont typeface="Arial"/>
        <a:buChar char="–"/>
        <a:tabLst/>
        <a:defRPr sz="2000" b="0" i="0" u="none" strike="noStrike" cap="none" spc="0" baseline="0">
          <a:ln>
            <a:noFill/>
          </a:ln>
          <a:solidFill>
            <a:srgbClr val="000000"/>
          </a:solidFill>
          <a:uFillTx/>
          <a:latin typeface="Calibri"/>
          <a:ea typeface="Calibri"/>
          <a:cs typeface="Calibri"/>
          <a:sym typeface="Calibri"/>
        </a:defRPr>
      </a:lvl2pPr>
      <a:lvl3pPr marL="1168400" marR="0" indent="-254000" algn="l" defTabSz="457200" rtl="0" latinLnBrk="0">
        <a:lnSpc>
          <a:spcPct val="100000"/>
        </a:lnSpc>
        <a:spcBef>
          <a:spcPts val="600"/>
        </a:spcBef>
        <a:spcAft>
          <a:spcPts val="0"/>
        </a:spcAft>
        <a:buClrTx/>
        <a:buSzPct val="100000"/>
        <a:buFont typeface="Arial"/>
        <a:buChar char="•"/>
        <a:tabLst/>
        <a:defRPr sz="2000" b="0" i="0" u="none" strike="noStrike" cap="none" spc="0" baseline="0">
          <a:ln>
            <a:noFill/>
          </a:ln>
          <a:solidFill>
            <a:srgbClr val="000000"/>
          </a:solidFill>
          <a:uFillTx/>
          <a:latin typeface="Calibri"/>
          <a:ea typeface="Calibri"/>
          <a:cs typeface="Calibri"/>
          <a:sym typeface="Calibri"/>
        </a:defRPr>
      </a:lvl3pPr>
      <a:lvl4pPr marL="1600200" marR="0" indent="-228600" algn="l" defTabSz="457200" rtl="0" latinLnBrk="0">
        <a:lnSpc>
          <a:spcPct val="100000"/>
        </a:lnSpc>
        <a:spcBef>
          <a:spcPts val="600"/>
        </a:spcBef>
        <a:spcAft>
          <a:spcPts val="0"/>
        </a:spcAft>
        <a:buClrTx/>
        <a:buSzPct val="100000"/>
        <a:buFont typeface="Arial"/>
        <a:buChar char="–"/>
        <a:tabLst/>
        <a:defRPr sz="2000" b="0" i="0" u="none" strike="noStrike" cap="none" spc="0" baseline="0">
          <a:ln>
            <a:noFill/>
          </a:ln>
          <a:solidFill>
            <a:srgbClr val="000000"/>
          </a:solidFill>
          <a:uFillTx/>
          <a:latin typeface="Calibri"/>
          <a:ea typeface="Calibri"/>
          <a:cs typeface="Calibri"/>
          <a:sym typeface="Calibri"/>
        </a:defRPr>
      </a:lvl4pPr>
      <a:lvl5pPr marL="2082800" marR="0" indent="-254000" algn="l" defTabSz="457200" rtl="0" latinLnBrk="0">
        <a:lnSpc>
          <a:spcPct val="100000"/>
        </a:lnSpc>
        <a:spcBef>
          <a:spcPts val="600"/>
        </a:spcBef>
        <a:spcAft>
          <a:spcPts val="0"/>
        </a:spcAft>
        <a:buClrTx/>
        <a:buSzPct val="100000"/>
        <a:buFont typeface="Arial"/>
        <a:buChar char="»"/>
        <a:tabLst/>
        <a:defRPr sz="2000" b="0" i="0" u="none" strike="noStrike" cap="none" spc="0" baseline="0">
          <a:ln>
            <a:noFill/>
          </a:ln>
          <a:solidFill>
            <a:srgbClr val="000000"/>
          </a:solidFill>
          <a:uFillTx/>
          <a:latin typeface="Calibri"/>
          <a:ea typeface="Calibri"/>
          <a:cs typeface="Calibri"/>
          <a:sym typeface="Calibri"/>
        </a:defRPr>
      </a:lvl5pPr>
      <a:lvl6pPr marL="2540000" marR="0" indent="-254000" algn="l" defTabSz="457200" rtl="0" latinLnBrk="0">
        <a:lnSpc>
          <a:spcPct val="100000"/>
        </a:lnSpc>
        <a:spcBef>
          <a:spcPts val="600"/>
        </a:spcBef>
        <a:spcAft>
          <a:spcPts val="0"/>
        </a:spcAft>
        <a:buClrTx/>
        <a:buSzPct val="100000"/>
        <a:buFont typeface="Arial"/>
        <a:buChar char=""/>
        <a:tabLst/>
        <a:defRPr sz="2000" b="0" i="0" u="none" strike="noStrike" cap="none" spc="0" baseline="0">
          <a:ln>
            <a:noFill/>
          </a:ln>
          <a:solidFill>
            <a:srgbClr val="000000"/>
          </a:solidFill>
          <a:uFillTx/>
          <a:latin typeface="Calibri"/>
          <a:ea typeface="Calibri"/>
          <a:cs typeface="Calibri"/>
          <a:sym typeface="Calibri"/>
        </a:defRPr>
      </a:lvl6pPr>
      <a:lvl7pPr marL="2997200" marR="0" indent="-254000" algn="l" defTabSz="457200" rtl="0" latinLnBrk="0">
        <a:lnSpc>
          <a:spcPct val="100000"/>
        </a:lnSpc>
        <a:spcBef>
          <a:spcPts val="600"/>
        </a:spcBef>
        <a:spcAft>
          <a:spcPts val="0"/>
        </a:spcAft>
        <a:buClrTx/>
        <a:buSzPct val="100000"/>
        <a:buFont typeface="Arial"/>
        <a:buChar char=""/>
        <a:tabLst/>
        <a:defRPr sz="2000" b="0" i="0" u="none" strike="noStrike" cap="none" spc="0" baseline="0">
          <a:ln>
            <a:noFill/>
          </a:ln>
          <a:solidFill>
            <a:srgbClr val="000000"/>
          </a:solidFill>
          <a:uFillTx/>
          <a:latin typeface="Calibri"/>
          <a:ea typeface="Calibri"/>
          <a:cs typeface="Calibri"/>
          <a:sym typeface="Calibri"/>
        </a:defRPr>
      </a:lvl7pPr>
      <a:lvl8pPr marL="3454400" marR="0" indent="-254000" algn="l" defTabSz="457200" rtl="0" latinLnBrk="0">
        <a:lnSpc>
          <a:spcPct val="100000"/>
        </a:lnSpc>
        <a:spcBef>
          <a:spcPts val="600"/>
        </a:spcBef>
        <a:spcAft>
          <a:spcPts val="0"/>
        </a:spcAft>
        <a:buClrTx/>
        <a:buSzPct val="100000"/>
        <a:buFont typeface="Arial"/>
        <a:buChar char=""/>
        <a:tabLst/>
        <a:defRPr sz="2000" b="0" i="0" u="none" strike="noStrike" cap="none" spc="0" baseline="0">
          <a:ln>
            <a:noFill/>
          </a:ln>
          <a:solidFill>
            <a:srgbClr val="000000"/>
          </a:solidFill>
          <a:uFillTx/>
          <a:latin typeface="Calibri"/>
          <a:ea typeface="Calibri"/>
          <a:cs typeface="Calibri"/>
          <a:sym typeface="Calibri"/>
        </a:defRPr>
      </a:lvl8pPr>
      <a:lvl9pPr marL="3911600" marR="0" indent="-254000" algn="l" defTabSz="457200" rtl="0" latinLnBrk="0">
        <a:lnSpc>
          <a:spcPct val="100000"/>
        </a:lnSpc>
        <a:spcBef>
          <a:spcPts val="600"/>
        </a:spcBef>
        <a:spcAft>
          <a:spcPts val="0"/>
        </a:spcAft>
        <a:buClrTx/>
        <a:buSzPct val="100000"/>
        <a:buFont typeface="Arial"/>
        <a:buChar char=""/>
        <a:tabLst/>
        <a:defRPr sz="2000" b="0" i="0" u="none" strike="noStrike" cap="none" spc="0" baseline="0">
          <a:ln>
            <a:noFill/>
          </a:ln>
          <a:solidFill>
            <a:srgbClr val="000000"/>
          </a:solidFill>
          <a:uFillTx/>
          <a:latin typeface="Calibri"/>
          <a:ea typeface="Calibri"/>
          <a:cs typeface="Calibri"/>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44000"/>
            <a:lum/>
          </a:blip>
          <a:srcRect/>
          <a:stretch>
            <a:fillRect l="-3000" r="-3000"/>
          </a:stretch>
        </a:blipFill>
        <a:effectLst/>
      </p:bgPr>
    </p:bg>
    <p:spTree>
      <p:nvGrpSpPr>
        <p:cNvPr id="1" name=""/>
        <p:cNvGrpSpPr/>
        <p:nvPr/>
      </p:nvGrpSpPr>
      <p:grpSpPr>
        <a:xfrm>
          <a:off x="0" y="0"/>
          <a:ext cx="0" cy="0"/>
          <a:chOff x="0" y="0"/>
          <a:chExt cx="0" cy="0"/>
        </a:xfrm>
      </p:grpSpPr>
      <p:pic>
        <p:nvPicPr>
          <p:cNvPr id="2" name="image13.png" descr="logo-a5.png"/>
          <p:cNvPicPr/>
          <p:nvPr/>
        </p:nvPicPr>
        <p:blipFill>
          <a:blip r:embed="rId5">
            <a:extLst/>
          </a:blip>
          <a:stretch>
            <a:fillRect/>
          </a:stretch>
        </p:blipFill>
        <p:spPr>
          <a:xfrm>
            <a:off x="10771688" y="279909"/>
            <a:ext cx="1089153" cy="509017"/>
          </a:xfrm>
          <a:prstGeom prst="rect">
            <a:avLst/>
          </a:prstGeom>
          <a:ln w="12700">
            <a:miter lim="400000"/>
          </a:ln>
        </p:spPr>
      </p:pic>
      <p:sp>
        <p:nvSpPr>
          <p:cNvPr id="3" name="Shape 3"/>
          <p:cNvSpPr>
            <a:spLocks noGrp="1"/>
          </p:cNvSpPr>
          <p:nvPr>
            <p:ph type="body" idx="1"/>
          </p:nvPr>
        </p:nvSpPr>
        <p:spPr>
          <a:xfrm>
            <a:off x="609601" y="1680295"/>
            <a:ext cx="10455609" cy="5177707"/>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4" name="Shape 4"/>
          <p:cNvSpPr>
            <a:spLocks noGrp="1"/>
          </p:cNvSpPr>
          <p:nvPr>
            <p:ph type="sldNum" sz="quarter" idx="2"/>
          </p:nvPr>
        </p:nvSpPr>
        <p:spPr>
          <a:xfrm>
            <a:off x="8737600" y="6356350"/>
            <a:ext cx="2844800" cy="369332"/>
          </a:xfrm>
          <a:prstGeom prst="rect">
            <a:avLst/>
          </a:prstGeom>
          <a:ln w="12700">
            <a:miter lim="400000"/>
          </a:ln>
        </p:spPr>
        <p:txBody>
          <a:bodyPr lIns="45719" rIns="45719">
            <a:spAutoFit/>
          </a:bodyPr>
          <a:lstStyle/>
          <a:p>
            <a:fld id="{86CB4B4D-7CA3-9044-876B-883B54F8677D}" type="slidenum">
              <a:rPr lang="en-GB" kern="0" smtClean="0">
                <a:solidFill>
                  <a:sysClr val="windowText" lastClr="000000"/>
                </a:solidFill>
                <a:latin typeface="Arial"/>
                <a:cs typeface="Arial"/>
                <a:sym typeface="Arial"/>
              </a:rPr>
              <a:pPr/>
              <a:t>‹#›</a:t>
            </a:fld>
            <a:endParaRPr lang="en-GB" kern="0">
              <a:solidFill>
                <a:sysClr val="windowText" lastClr="000000"/>
              </a:solidFill>
              <a:latin typeface="Arial"/>
              <a:cs typeface="Arial"/>
              <a:sym typeface="Arial"/>
            </a:endParaRPr>
          </a:p>
        </p:txBody>
      </p:sp>
      <p:sp>
        <p:nvSpPr>
          <p:cNvPr id="5" name="Shape 5"/>
          <p:cNvSpPr>
            <a:spLocks noGrp="1"/>
          </p:cNvSpPr>
          <p:nvPr>
            <p:ph type="title"/>
          </p:nvPr>
        </p:nvSpPr>
        <p:spPr>
          <a:xfrm>
            <a:off x="609601" y="487253"/>
            <a:ext cx="9809088" cy="1193042"/>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pPr lvl="0">
              <a:defRPr sz="1800">
                <a:solidFill>
                  <a:srgbClr val="000000"/>
                </a:solidFill>
              </a:defRPr>
            </a:pPr>
            <a:r>
              <a:rPr sz="3600">
                <a:solidFill>
                  <a:srgbClr val="0072C6"/>
                </a:solidFill>
              </a:rPr>
              <a:t>Title Text</a:t>
            </a:r>
          </a:p>
        </p:txBody>
      </p:sp>
      <p:pic>
        <p:nvPicPr>
          <p:cNvPr id="6" name="image4.pdf"/>
          <p:cNvPicPr/>
          <p:nvPr/>
        </p:nvPicPr>
        <p:blipFill>
          <a:blip r:embed="rId6">
            <a:extLst/>
          </a:blip>
          <a:stretch>
            <a:fillRect/>
          </a:stretch>
        </p:blipFill>
        <p:spPr>
          <a:xfrm>
            <a:off x="10050768" y="5514157"/>
            <a:ext cx="1630565" cy="962487"/>
          </a:xfrm>
          <a:prstGeom prst="rect">
            <a:avLst/>
          </a:prstGeom>
          <a:ln w="12700">
            <a:miter lim="400000"/>
          </a:ln>
        </p:spPr>
      </p:pic>
    </p:spTree>
    <p:extLst>
      <p:ext uri="{BB962C8B-B14F-4D97-AF65-F5344CB8AC3E}">
        <p14:creationId xmlns:p14="http://schemas.microsoft.com/office/powerpoint/2010/main" val="2298714122"/>
      </p:ext>
    </p:extLst>
  </p:cSld>
  <p:clrMap bg1="lt1" tx1="dk1" bg2="lt2" tx2="dk2" accent1="accent1" accent2="accent2" accent3="accent3" accent4="accent4" accent5="accent5" accent6="accent6" hlink="hlink" folHlink="folHlink"/>
  <p:sldLayoutIdLst>
    <p:sldLayoutId id="2147483712" r:id="rId1"/>
    <p:sldLayoutId id="2147483713" r:id="rId2"/>
  </p:sldLayoutIdLst>
  <p:transition spd="med"/>
  <p:txStyles>
    <p:titleStyle>
      <a:lvl1pPr defTabSz="457200" eaLnBrk="1" hangingPunct="1">
        <a:defRPr sz="3600">
          <a:solidFill>
            <a:srgbClr val="0072C6"/>
          </a:solidFill>
          <a:latin typeface="Arial Bold"/>
          <a:ea typeface="Arial Bold"/>
          <a:cs typeface="Arial Bold"/>
          <a:sym typeface="Arial Bold"/>
        </a:defRPr>
      </a:lvl1pPr>
      <a:lvl2pPr defTabSz="457200" eaLnBrk="1" hangingPunct="1">
        <a:defRPr sz="3600">
          <a:solidFill>
            <a:srgbClr val="0072C6"/>
          </a:solidFill>
          <a:latin typeface="Arial Bold"/>
          <a:ea typeface="Arial Bold"/>
          <a:cs typeface="Arial Bold"/>
          <a:sym typeface="Arial Bold"/>
        </a:defRPr>
      </a:lvl2pPr>
      <a:lvl3pPr defTabSz="457200" eaLnBrk="1" hangingPunct="1">
        <a:defRPr sz="3600">
          <a:solidFill>
            <a:srgbClr val="0072C6"/>
          </a:solidFill>
          <a:latin typeface="Arial Bold"/>
          <a:ea typeface="Arial Bold"/>
          <a:cs typeface="Arial Bold"/>
          <a:sym typeface="Arial Bold"/>
        </a:defRPr>
      </a:lvl3pPr>
      <a:lvl4pPr defTabSz="457200" eaLnBrk="1" hangingPunct="1">
        <a:defRPr sz="3600">
          <a:solidFill>
            <a:srgbClr val="0072C6"/>
          </a:solidFill>
          <a:latin typeface="Arial Bold"/>
          <a:ea typeface="Arial Bold"/>
          <a:cs typeface="Arial Bold"/>
          <a:sym typeface="Arial Bold"/>
        </a:defRPr>
      </a:lvl4pPr>
      <a:lvl5pPr defTabSz="457200" eaLnBrk="1" hangingPunct="1">
        <a:defRPr sz="3600">
          <a:solidFill>
            <a:srgbClr val="0072C6"/>
          </a:solidFill>
          <a:latin typeface="Arial Bold"/>
          <a:ea typeface="Arial Bold"/>
          <a:cs typeface="Arial Bold"/>
          <a:sym typeface="Arial Bold"/>
        </a:defRPr>
      </a:lvl5pPr>
      <a:lvl6pPr defTabSz="457200" eaLnBrk="1" hangingPunct="1">
        <a:defRPr sz="3600">
          <a:solidFill>
            <a:srgbClr val="0072C6"/>
          </a:solidFill>
          <a:latin typeface="Arial Bold"/>
          <a:ea typeface="Arial Bold"/>
          <a:cs typeface="Arial Bold"/>
          <a:sym typeface="Arial Bold"/>
        </a:defRPr>
      </a:lvl6pPr>
      <a:lvl7pPr defTabSz="457200" eaLnBrk="1" hangingPunct="1">
        <a:defRPr sz="3600">
          <a:solidFill>
            <a:srgbClr val="0072C6"/>
          </a:solidFill>
          <a:latin typeface="Arial Bold"/>
          <a:ea typeface="Arial Bold"/>
          <a:cs typeface="Arial Bold"/>
          <a:sym typeface="Arial Bold"/>
        </a:defRPr>
      </a:lvl7pPr>
      <a:lvl8pPr defTabSz="457200" eaLnBrk="1" hangingPunct="1">
        <a:defRPr sz="3600">
          <a:solidFill>
            <a:srgbClr val="0072C6"/>
          </a:solidFill>
          <a:latin typeface="Arial Bold"/>
          <a:ea typeface="Arial Bold"/>
          <a:cs typeface="Arial Bold"/>
          <a:sym typeface="Arial Bold"/>
        </a:defRPr>
      </a:lvl8pPr>
      <a:lvl9pPr defTabSz="457200" eaLnBrk="1" hangingPunct="1">
        <a:defRPr sz="3600">
          <a:solidFill>
            <a:srgbClr val="0072C6"/>
          </a:solidFill>
          <a:latin typeface="Arial Bold"/>
          <a:ea typeface="Arial Bold"/>
          <a:cs typeface="Arial Bold"/>
          <a:sym typeface="Arial Bold"/>
        </a:defRPr>
      </a:lvl9pPr>
    </p:titleStyle>
    <p:bodyStyle>
      <a:lvl1pPr marL="342900" indent="-342900" defTabSz="457200" eaLnBrk="1" hangingPunct="1">
        <a:spcBef>
          <a:spcPts val="500"/>
        </a:spcBef>
        <a:buClr>
          <a:srgbClr val="0072C6"/>
        </a:buClr>
        <a:buSzPct val="100000"/>
        <a:buFont typeface="Arial"/>
        <a:buChar char="•"/>
        <a:defRPr sz="2400">
          <a:latin typeface="Arial"/>
          <a:ea typeface="Arial"/>
          <a:cs typeface="Arial"/>
          <a:sym typeface="Arial"/>
        </a:defRPr>
      </a:lvl1pPr>
      <a:lvl2pPr marL="742950" indent="-285750" defTabSz="457200" eaLnBrk="1" hangingPunct="1">
        <a:spcBef>
          <a:spcPts val="500"/>
        </a:spcBef>
        <a:buClr>
          <a:srgbClr val="0072C6"/>
        </a:buClr>
        <a:buSzPct val="100000"/>
        <a:buFont typeface="Arial"/>
        <a:buChar char="•"/>
        <a:defRPr sz="2400">
          <a:latin typeface="Arial"/>
          <a:ea typeface="Arial"/>
          <a:cs typeface="Arial"/>
          <a:sym typeface="Arial"/>
        </a:defRPr>
      </a:lvl2pPr>
      <a:lvl3pPr marL="1143000" indent="-228600" defTabSz="457200" eaLnBrk="1" hangingPunct="1">
        <a:spcBef>
          <a:spcPts val="500"/>
        </a:spcBef>
        <a:buClr>
          <a:srgbClr val="0072C6"/>
        </a:buClr>
        <a:buSzPct val="100000"/>
        <a:buFont typeface="Arial"/>
        <a:buChar char="•"/>
        <a:defRPr sz="2400">
          <a:latin typeface="Arial"/>
          <a:ea typeface="Arial"/>
          <a:cs typeface="Arial"/>
          <a:sym typeface="Arial"/>
        </a:defRPr>
      </a:lvl3pPr>
      <a:lvl4pPr marL="1600200" indent="-228600" defTabSz="457200" eaLnBrk="1" hangingPunct="1">
        <a:spcBef>
          <a:spcPts val="500"/>
        </a:spcBef>
        <a:buClr>
          <a:srgbClr val="0072C6"/>
        </a:buClr>
        <a:buSzPct val="100000"/>
        <a:buFont typeface="Arial"/>
        <a:buChar char="•"/>
        <a:defRPr sz="2400">
          <a:latin typeface="Arial"/>
          <a:ea typeface="Arial"/>
          <a:cs typeface="Arial"/>
          <a:sym typeface="Arial"/>
        </a:defRPr>
      </a:lvl4pPr>
      <a:lvl5pPr marL="2057400" indent="-228600" defTabSz="457200" eaLnBrk="1" hangingPunct="1">
        <a:spcBef>
          <a:spcPts val="500"/>
        </a:spcBef>
        <a:buClr>
          <a:srgbClr val="0072C6"/>
        </a:buClr>
        <a:buSzPct val="100000"/>
        <a:buFont typeface="Arial"/>
        <a:buChar char="•"/>
        <a:defRPr sz="2400">
          <a:latin typeface="Arial"/>
          <a:ea typeface="Arial"/>
          <a:cs typeface="Arial"/>
          <a:sym typeface="Arial"/>
        </a:defRPr>
      </a:lvl5pPr>
      <a:lvl6pPr marL="2560320" indent="-274320" defTabSz="457200" eaLnBrk="1" hangingPunct="1">
        <a:spcBef>
          <a:spcPts val="500"/>
        </a:spcBef>
        <a:buClr>
          <a:srgbClr val="0072C6"/>
        </a:buClr>
        <a:buSzPct val="100000"/>
        <a:buFont typeface="Arial"/>
        <a:buChar char="•"/>
        <a:defRPr sz="2400">
          <a:latin typeface="Arial"/>
          <a:ea typeface="Arial"/>
          <a:cs typeface="Arial"/>
          <a:sym typeface="Arial"/>
        </a:defRPr>
      </a:lvl6pPr>
      <a:lvl7pPr marL="3017520" indent="-274320" defTabSz="457200" eaLnBrk="1" hangingPunct="1">
        <a:spcBef>
          <a:spcPts val="500"/>
        </a:spcBef>
        <a:buClr>
          <a:srgbClr val="0072C6"/>
        </a:buClr>
        <a:buSzPct val="100000"/>
        <a:buFont typeface="Arial"/>
        <a:buChar char="•"/>
        <a:defRPr sz="2400">
          <a:latin typeface="Arial"/>
          <a:ea typeface="Arial"/>
          <a:cs typeface="Arial"/>
          <a:sym typeface="Arial"/>
        </a:defRPr>
      </a:lvl7pPr>
      <a:lvl8pPr marL="3474720" indent="-274320" defTabSz="457200" eaLnBrk="1" hangingPunct="1">
        <a:spcBef>
          <a:spcPts val="500"/>
        </a:spcBef>
        <a:buClr>
          <a:srgbClr val="0072C6"/>
        </a:buClr>
        <a:buSzPct val="100000"/>
        <a:buFont typeface="Arial"/>
        <a:buChar char="•"/>
        <a:defRPr sz="2400">
          <a:latin typeface="Arial"/>
          <a:ea typeface="Arial"/>
          <a:cs typeface="Arial"/>
          <a:sym typeface="Arial"/>
        </a:defRPr>
      </a:lvl8pPr>
      <a:lvl9pPr marL="3931920" indent="-274320" defTabSz="457200" eaLnBrk="1" hangingPunct="1">
        <a:spcBef>
          <a:spcPts val="500"/>
        </a:spcBef>
        <a:buClr>
          <a:srgbClr val="0072C6"/>
        </a:buClr>
        <a:buSzPct val="100000"/>
        <a:buFont typeface="Arial"/>
        <a:buChar char="•"/>
        <a:defRPr sz="2400">
          <a:latin typeface="Arial"/>
          <a:ea typeface="Arial"/>
          <a:cs typeface="Arial"/>
          <a:sym typeface="Arial"/>
        </a:defRPr>
      </a:lvl9pPr>
    </p:bodyStyle>
    <p:otherStyle>
      <a:lvl1pPr defTabSz="457200" eaLnBrk="1" hangingPunct="1">
        <a:defRPr>
          <a:solidFill>
            <a:schemeClr val="tx1"/>
          </a:solidFill>
          <a:latin typeface="+mn-lt"/>
          <a:ea typeface="+mn-ea"/>
          <a:cs typeface="+mn-cs"/>
          <a:sym typeface="Arial"/>
        </a:defRPr>
      </a:lvl1pPr>
      <a:lvl2pPr indent="457200" defTabSz="457200" eaLnBrk="1" hangingPunct="1">
        <a:defRPr>
          <a:solidFill>
            <a:schemeClr val="tx1"/>
          </a:solidFill>
          <a:latin typeface="+mn-lt"/>
          <a:ea typeface="+mn-ea"/>
          <a:cs typeface="+mn-cs"/>
          <a:sym typeface="Arial"/>
        </a:defRPr>
      </a:lvl2pPr>
      <a:lvl3pPr indent="914400" defTabSz="457200" eaLnBrk="1" hangingPunct="1">
        <a:defRPr>
          <a:solidFill>
            <a:schemeClr val="tx1"/>
          </a:solidFill>
          <a:latin typeface="+mn-lt"/>
          <a:ea typeface="+mn-ea"/>
          <a:cs typeface="+mn-cs"/>
          <a:sym typeface="Arial"/>
        </a:defRPr>
      </a:lvl3pPr>
      <a:lvl4pPr indent="1371600" defTabSz="457200" eaLnBrk="1" hangingPunct="1">
        <a:defRPr>
          <a:solidFill>
            <a:schemeClr val="tx1"/>
          </a:solidFill>
          <a:latin typeface="+mn-lt"/>
          <a:ea typeface="+mn-ea"/>
          <a:cs typeface="+mn-cs"/>
          <a:sym typeface="Arial"/>
        </a:defRPr>
      </a:lvl4pPr>
      <a:lvl5pPr indent="1828800" defTabSz="457200" eaLnBrk="1" hangingPunct="1">
        <a:defRPr>
          <a:solidFill>
            <a:schemeClr val="tx1"/>
          </a:solidFill>
          <a:latin typeface="+mn-lt"/>
          <a:ea typeface="+mn-ea"/>
          <a:cs typeface="+mn-cs"/>
          <a:sym typeface="Arial"/>
        </a:defRPr>
      </a:lvl5pPr>
      <a:lvl6pPr indent="2286000" defTabSz="457200" eaLnBrk="1" hangingPunct="1">
        <a:defRPr>
          <a:solidFill>
            <a:schemeClr val="tx1"/>
          </a:solidFill>
          <a:latin typeface="+mn-lt"/>
          <a:ea typeface="+mn-ea"/>
          <a:cs typeface="+mn-cs"/>
          <a:sym typeface="Arial"/>
        </a:defRPr>
      </a:lvl6pPr>
      <a:lvl7pPr indent="2743200" defTabSz="457200" eaLnBrk="1" hangingPunct="1">
        <a:defRPr>
          <a:solidFill>
            <a:schemeClr val="tx1"/>
          </a:solidFill>
          <a:latin typeface="+mn-lt"/>
          <a:ea typeface="+mn-ea"/>
          <a:cs typeface="+mn-cs"/>
          <a:sym typeface="Arial"/>
        </a:defRPr>
      </a:lvl7pPr>
      <a:lvl8pPr indent="3200400" defTabSz="457200" eaLnBrk="1" hangingPunct="1">
        <a:defRPr>
          <a:solidFill>
            <a:schemeClr val="tx1"/>
          </a:solidFill>
          <a:latin typeface="+mn-lt"/>
          <a:ea typeface="+mn-ea"/>
          <a:cs typeface="+mn-cs"/>
          <a:sym typeface="Arial"/>
        </a:defRPr>
      </a:lvl8pPr>
      <a:lvl9pPr indent="3657600" defTabSz="457200" eaLnBrk="1" hangingPunct="1">
        <a:defRPr>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vimeo.com/319826408?fbclid=IwAR2QyXbcTW2dOz_Pp47l8MKOxPmZ87xs5KJ-UbYMsXi5GJ7wfD5-s4n2Im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hyperlink" Target="mailto:juliebates2@nhs.net" TargetMode="External"/><Relationship Id="rId2" Type="http://schemas.openxmlformats.org/officeDocument/2006/relationships/hyperlink" Target="mailto:s.e.t@btinternet.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2744" y="1250710"/>
            <a:ext cx="7488832" cy="4031873"/>
          </a:xfrm>
          <a:prstGeom prst="rect">
            <a:avLst/>
          </a:prstGeom>
        </p:spPr>
        <p:txBody>
          <a:bodyPr wrap="square">
            <a:spAutoFit/>
          </a:bodyPr>
          <a:lstStyle/>
          <a:p>
            <a:r>
              <a:rPr lang="en-GB" altLang="en-US" sz="3200" dirty="0">
                <a:solidFill>
                  <a:schemeClr val="bg1">
                    <a:lumMod val="50000"/>
                  </a:schemeClr>
                </a:solidFill>
                <a:latin typeface="Arial" charset="0"/>
                <a:ea typeface="ＭＳ Ｐゴシック" pitchFamily="34" charset="-128"/>
                <a:cs typeface="Arial" charset="0"/>
              </a:rPr>
              <a:t>Welcome to this Contact Webinar</a:t>
            </a:r>
          </a:p>
          <a:p>
            <a:endParaRPr lang="en-US" altLang="en-US" sz="3200" dirty="0">
              <a:solidFill>
                <a:schemeClr val="bg1">
                  <a:lumMod val="50000"/>
                </a:schemeClr>
              </a:solidFill>
              <a:latin typeface="Arial" charset="0"/>
              <a:ea typeface="ＭＳ Ｐゴシック" pitchFamily="34" charset="-128"/>
              <a:cs typeface="Arial" charset="0"/>
            </a:endParaRPr>
          </a:p>
          <a:p>
            <a:r>
              <a:rPr lang="en-GB" altLang="en-US" sz="3200" dirty="0">
                <a:solidFill>
                  <a:schemeClr val="bg1">
                    <a:lumMod val="50000"/>
                  </a:schemeClr>
                </a:solidFill>
                <a:latin typeface="Arial" charset="0"/>
                <a:ea typeface="ＭＳ Ｐゴシック" pitchFamily="34" charset="-128"/>
                <a:cs typeface="Arial" charset="0"/>
              </a:rPr>
              <a:t>If there is a technical hitch, please do bear with us</a:t>
            </a:r>
          </a:p>
          <a:p>
            <a:endParaRPr lang="en-US" altLang="en-US" sz="3200" dirty="0">
              <a:solidFill>
                <a:schemeClr val="bg1">
                  <a:lumMod val="50000"/>
                </a:schemeClr>
              </a:solidFill>
              <a:latin typeface="Arial" charset="0"/>
              <a:ea typeface="ＭＳ Ｐゴシック" pitchFamily="34" charset="-128"/>
              <a:cs typeface="Arial" charset="0"/>
            </a:endParaRPr>
          </a:p>
          <a:p>
            <a:r>
              <a:rPr lang="en-GB" altLang="en-US" sz="3200" dirty="0">
                <a:solidFill>
                  <a:schemeClr val="bg1">
                    <a:lumMod val="50000"/>
                  </a:schemeClr>
                </a:solidFill>
                <a:latin typeface="Arial" charset="0"/>
                <a:ea typeface="ＭＳ Ｐゴシック" pitchFamily="34" charset="-128"/>
                <a:cs typeface="Arial" charset="0"/>
              </a:rPr>
              <a:t>Those of you joining by pc, laptop, tablet or smart phone should now be able to see this introduction slide</a:t>
            </a:r>
          </a:p>
        </p:txBody>
      </p:sp>
      <p:sp>
        <p:nvSpPr>
          <p:cNvPr id="3" name="TextBox 2"/>
          <p:cNvSpPr txBox="1"/>
          <p:nvPr/>
        </p:nvSpPr>
        <p:spPr>
          <a:xfrm>
            <a:off x="2135560" y="404665"/>
            <a:ext cx="806489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hangingPunct="0"/>
            <a:r>
              <a:rPr lang="en-GB" sz="3600" b="1" dirty="0">
                <a:solidFill>
                  <a:schemeClr val="accent4"/>
                </a:solidFill>
                <a:latin typeface="Calibri" panose="020F0502020204030204" pitchFamily="34" charset="0"/>
                <a:sym typeface="Open Sans"/>
              </a:rPr>
              <a:t>Welcome!</a:t>
            </a:r>
          </a:p>
        </p:txBody>
      </p:sp>
    </p:spTree>
    <p:extLst>
      <p:ext uri="{BB962C8B-B14F-4D97-AF65-F5344CB8AC3E}">
        <p14:creationId xmlns:p14="http://schemas.microsoft.com/office/powerpoint/2010/main" val="921640688"/>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C18C3-0DBE-4ABF-92EB-549837354089}"/>
              </a:ext>
            </a:extLst>
          </p:cNvPr>
          <p:cNvSpPr>
            <a:spLocks noGrp="1"/>
          </p:cNvSpPr>
          <p:nvPr>
            <p:ph type="title"/>
          </p:nvPr>
        </p:nvSpPr>
        <p:spPr/>
        <p:txBody>
          <a:bodyPr/>
          <a:lstStyle/>
          <a:p>
            <a:r>
              <a:rPr lang="en-GB" dirty="0"/>
              <a:t>Accelerator project – Activity and Achievements? </a:t>
            </a:r>
          </a:p>
        </p:txBody>
      </p:sp>
      <p:sp>
        <p:nvSpPr>
          <p:cNvPr id="3" name="Content Placeholder 2">
            <a:extLst>
              <a:ext uri="{FF2B5EF4-FFF2-40B4-BE49-F238E27FC236}">
                <a16:creationId xmlns:a16="http://schemas.microsoft.com/office/drawing/2014/main" id="{1E963EF5-6D32-4256-A875-56EB24365C9B}"/>
              </a:ext>
            </a:extLst>
          </p:cNvPr>
          <p:cNvSpPr>
            <a:spLocks noGrp="1"/>
          </p:cNvSpPr>
          <p:nvPr>
            <p:ph idx="1"/>
          </p:nvPr>
        </p:nvSpPr>
        <p:spPr/>
        <p:txBody>
          <a:bodyPr>
            <a:normAutofit/>
          </a:bodyPr>
          <a:lstStyle/>
          <a:p>
            <a:pPr marL="0" indent="0">
              <a:buNone/>
            </a:pPr>
            <a:r>
              <a:rPr lang="en-GB" b="1" dirty="0"/>
              <a:t>Coproduction; </a:t>
            </a:r>
          </a:p>
          <a:p>
            <a:r>
              <a:rPr lang="en-GB" dirty="0"/>
              <a:t>Understanding what good would look like</a:t>
            </a:r>
          </a:p>
          <a:p>
            <a:r>
              <a:rPr lang="en-GB" dirty="0"/>
              <a:t>Equal partnership - Steering group including parent carer representation, Director of Children’s Service and LA Senior management and Senior Health leads</a:t>
            </a:r>
          </a:p>
          <a:p>
            <a:r>
              <a:rPr lang="en-GB" dirty="0"/>
              <a:t>Forum representatives involved in all activity – from the beginning</a:t>
            </a:r>
          </a:p>
          <a:p>
            <a:r>
              <a:rPr lang="en-GB" dirty="0"/>
              <a:t>Work informed by the voice of young people – Take Time to Allow Time work</a:t>
            </a:r>
          </a:p>
          <a:p>
            <a:r>
              <a:rPr lang="en-GB" dirty="0"/>
              <a:t>Learnt about each other – our language and way of working</a:t>
            </a:r>
          </a:p>
          <a:p>
            <a:r>
              <a:rPr lang="en-GB" dirty="0"/>
              <a:t>Building new and strong relationships</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806765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40F5F-E617-4C25-8E4B-468B7C3ABF1E}"/>
              </a:ext>
            </a:extLst>
          </p:cNvPr>
          <p:cNvSpPr>
            <a:spLocks noGrp="1"/>
          </p:cNvSpPr>
          <p:nvPr>
            <p:ph type="title"/>
          </p:nvPr>
        </p:nvSpPr>
        <p:spPr/>
        <p:txBody>
          <a:bodyPr/>
          <a:lstStyle/>
          <a:p>
            <a:r>
              <a:rPr lang="en-GB" dirty="0"/>
              <a:t>Activity and Achievements</a:t>
            </a:r>
          </a:p>
        </p:txBody>
      </p:sp>
      <p:sp>
        <p:nvSpPr>
          <p:cNvPr id="3" name="Content Placeholder 2">
            <a:extLst>
              <a:ext uri="{FF2B5EF4-FFF2-40B4-BE49-F238E27FC236}">
                <a16:creationId xmlns:a16="http://schemas.microsoft.com/office/drawing/2014/main" id="{19DFF77F-D843-4A3B-BD21-F1D8B32B97F4}"/>
              </a:ext>
            </a:extLst>
          </p:cNvPr>
          <p:cNvSpPr>
            <a:spLocks noGrp="1"/>
          </p:cNvSpPr>
          <p:nvPr>
            <p:ph idx="1"/>
          </p:nvPr>
        </p:nvSpPr>
        <p:spPr>
          <a:xfrm>
            <a:off x="2589212" y="1755914"/>
            <a:ext cx="8915400" cy="4737652"/>
          </a:xfrm>
        </p:spPr>
        <p:txBody>
          <a:bodyPr/>
          <a:lstStyle/>
          <a:p>
            <a:pPr marL="0" indent="0">
              <a:buNone/>
            </a:pPr>
            <a:r>
              <a:rPr lang="en-GB" b="1" dirty="0"/>
              <a:t>Project 1 – Creating an Autism Positive Environment</a:t>
            </a:r>
          </a:p>
          <a:p>
            <a:r>
              <a:rPr lang="en-GB" dirty="0"/>
              <a:t>Secured sign up from senior management at mainstream schools and identified lead contacts </a:t>
            </a:r>
          </a:p>
          <a:p>
            <a:r>
              <a:rPr lang="en-GB" dirty="0"/>
              <a:t>Worked with schools and Forums to develop a learning and development timetable;</a:t>
            </a:r>
          </a:p>
          <a:p>
            <a:pPr marL="0" indent="0">
              <a:buNone/>
            </a:pPr>
            <a:r>
              <a:rPr lang="en-GB" i="1" dirty="0"/>
              <a:t>Understanding the impact of sensory processing on the child and family</a:t>
            </a:r>
          </a:p>
          <a:p>
            <a:pPr marL="0" indent="0">
              <a:buNone/>
            </a:pPr>
            <a:r>
              <a:rPr lang="en-GB" i="1" dirty="0"/>
              <a:t>Self-awareness and Positive Behavioural Support</a:t>
            </a:r>
          </a:p>
          <a:p>
            <a:pPr marL="0" indent="0">
              <a:buNone/>
            </a:pPr>
            <a:r>
              <a:rPr lang="en-GB" i="1" dirty="0"/>
              <a:t>Effective communication and its impact on setting boundaries and reducing anxieties.</a:t>
            </a:r>
          </a:p>
          <a:p>
            <a:pPr marL="0" indent="0">
              <a:buNone/>
            </a:pPr>
            <a:r>
              <a:rPr lang="en-GB" i="1" dirty="0"/>
              <a:t>Reasonable adjustments &amp; equality – working with families on managing inclusivity in the classroom </a:t>
            </a:r>
          </a:p>
          <a:p>
            <a:pPr marL="0" indent="0">
              <a:buNone/>
            </a:pPr>
            <a:r>
              <a:rPr lang="en-GB" i="1" dirty="0"/>
              <a:t>Engaging parents and carers in effective person centred planning</a:t>
            </a:r>
          </a:p>
          <a:p>
            <a:pPr marL="0" indent="0">
              <a:buNone/>
            </a:pPr>
            <a:endParaRPr lang="en-GB" dirty="0"/>
          </a:p>
        </p:txBody>
      </p:sp>
    </p:spTree>
    <p:extLst>
      <p:ext uri="{BB962C8B-B14F-4D97-AF65-F5344CB8AC3E}">
        <p14:creationId xmlns:p14="http://schemas.microsoft.com/office/powerpoint/2010/main" val="3276925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E9E26-5DD5-44C9-B241-FC0A8E01954C}"/>
              </a:ext>
            </a:extLst>
          </p:cNvPr>
          <p:cNvSpPr>
            <a:spLocks noGrp="1"/>
          </p:cNvSpPr>
          <p:nvPr>
            <p:ph type="title"/>
          </p:nvPr>
        </p:nvSpPr>
        <p:spPr/>
        <p:txBody>
          <a:bodyPr/>
          <a:lstStyle/>
          <a:p>
            <a:r>
              <a:rPr lang="en-GB" dirty="0"/>
              <a:t>Activity and Achievements…….</a:t>
            </a:r>
          </a:p>
        </p:txBody>
      </p:sp>
      <p:sp>
        <p:nvSpPr>
          <p:cNvPr id="3" name="Content Placeholder 2">
            <a:extLst>
              <a:ext uri="{FF2B5EF4-FFF2-40B4-BE49-F238E27FC236}">
                <a16:creationId xmlns:a16="http://schemas.microsoft.com/office/drawing/2014/main" id="{289CBE77-AB34-4741-8FC3-EF4559D48650}"/>
              </a:ext>
            </a:extLst>
          </p:cNvPr>
          <p:cNvSpPr>
            <a:spLocks noGrp="1"/>
          </p:cNvSpPr>
          <p:nvPr>
            <p:ph idx="1"/>
          </p:nvPr>
        </p:nvSpPr>
        <p:spPr/>
        <p:txBody>
          <a:bodyPr>
            <a:normAutofit/>
          </a:bodyPr>
          <a:lstStyle/>
          <a:p>
            <a:r>
              <a:rPr lang="en-GB" dirty="0"/>
              <a:t>Forums to develop baseline survey about family / school relationship</a:t>
            </a:r>
          </a:p>
          <a:p>
            <a:r>
              <a:rPr lang="en-GB" dirty="0"/>
              <a:t>Forums introduced to schools and initial parent carer support programme developed </a:t>
            </a:r>
          </a:p>
          <a:p>
            <a:r>
              <a:rPr lang="en-GB" dirty="0"/>
              <a:t>‘Inclusion and Equality’ Conference</a:t>
            </a:r>
          </a:p>
          <a:p>
            <a:r>
              <a:rPr lang="en-GB" dirty="0"/>
              <a:t>‘All About Me’ Course started</a:t>
            </a:r>
          </a:p>
          <a:p>
            <a:r>
              <a:rPr lang="en-GB" dirty="0"/>
              <a:t>Worked with young people to create materials to promote Annual Health checks</a:t>
            </a:r>
          </a:p>
          <a:p>
            <a:r>
              <a:rPr lang="en-GB" dirty="0"/>
              <a:t>Provided clinical advice sessions for schools</a:t>
            </a:r>
          </a:p>
          <a:p>
            <a:r>
              <a:rPr lang="en-GB" dirty="0"/>
              <a:t>Held focus groups with Autistic young people to inform production of Autism and School Film</a:t>
            </a:r>
          </a:p>
          <a:p>
            <a:endParaRPr lang="en-GB" dirty="0"/>
          </a:p>
          <a:p>
            <a:endParaRPr lang="en-GB" dirty="0"/>
          </a:p>
        </p:txBody>
      </p:sp>
    </p:spTree>
    <p:extLst>
      <p:ext uri="{BB962C8B-B14F-4D97-AF65-F5344CB8AC3E}">
        <p14:creationId xmlns:p14="http://schemas.microsoft.com/office/powerpoint/2010/main" val="386112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6F3DE-1C6B-4409-A6E6-237FD72251BB}"/>
              </a:ext>
            </a:extLst>
          </p:cNvPr>
          <p:cNvSpPr>
            <a:spLocks noGrp="1"/>
          </p:cNvSpPr>
          <p:nvPr>
            <p:ph type="title"/>
          </p:nvPr>
        </p:nvSpPr>
        <p:spPr/>
        <p:txBody>
          <a:bodyPr/>
          <a:lstStyle/>
          <a:p>
            <a:r>
              <a:rPr lang="en-GB" dirty="0"/>
              <a:t>Activity and Achievements……..</a:t>
            </a:r>
          </a:p>
        </p:txBody>
      </p:sp>
      <p:sp>
        <p:nvSpPr>
          <p:cNvPr id="3" name="Content Placeholder 2">
            <a:extLst>
              <a:ext uri="{FF2B5EF4-FFF2-40B4-BE49-F238E27FC236}">
                <a16:creationId xmlns:a16="http://schemas.microsoft.com/office/drawing/2014/main" id="{39857DFE-66C8-4215-8173-57F1F28C6B7D}"/>
              </a:ext>
            </a:extLst>
          </p:cNvPr>
          <p:cNvSpPr>
            <a:spLocks noGrp="1"/>
          </p:cNvSpPr>
          <p:nvPr>
            <p:ph idx="1"/>
          </p:nvPr>
        </p:nvSpPr>
        <p:spPr>
          <a:xfrm>
            <a:off x="2310917" y="1802297"/>
            <a:ext cx="8915400" cy="3777622"/>
          </a:xfrm>
        </p:spPr>
        <p:txBody>
          <a:bodyPr>
            <a:normAutofit lnSpcReduction="10000"/>
          </a:bodyPr>
          <a:lstStyle/>
          <a:p>
            <a:pPr marL="0" indent="0">
              <a:buNone/>
            </a:pPr>
            <a:r>
              <a:rPr lang="en-GB" b="1" dirty="0"/>
              <a:t>Project 2 – Creating One System</a:t>
            </a:r>
          </a:p>
          <a:p>
            <a:r>
              <a:rPr lang="en-GB" dirty="0"/>
              <a:t>Launched Children and Young People’s Peer Network and held 3 further ‘local’ network sessions.</a:t>
            </a:r>
          </a:p>
          <a:p>
            <a:r>
              <a:rPr lang="en-GB" dirty="0"/>
              <a:t>Shared information on Annual Health Checks and ‘Local Offer’ at all sessions – discussion activities resulting in;</a:t>
            </a:r>
          </a:p>
          <a:p>
            <a:pPr marL="0" indent="0">
              <a:buNone/>
            </a:pPr>
            <a:r>
              <a:rPr lang="en-GB" dirty="0"/>
              <a:t>Report on improving uptake of Annual Health Checks</a:t>
            </a:r>
          </a:p>
          <a:p>
            <a:pPr marL="0" indent="0">
              <a:buNone/>
            </a:pPr>
            <a:r>
              <a:rPr lang="en-GB" dirty="0"/>
              <a:t>Developed wider understanding of the SEND Local Offer and how services should support its development</a:t>
            </a:r>
          </a:p>
          <a:p>
            <a:r>
              <a:rPr lang="en-GB" dirty="0"/>
              <a:t>Discussion sessions on; the journey of children and young people with learning disabilities and/or Autism and what data do we need and why? Feedback will inform development of Dynamic Support Registers in the Region</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342427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27321-D413-4802-AACD-896F279133C5}"/>
              </a:ext>
            </a:extLst>
          </p:cNvPr>
          <p:cNvSpPr>
            <a:spLocks noGrp="1"/>
          </p:cNvSpPr>
          <p:nvPr>
            <p:ph type="title"/>
          </p:nvPr>
        </p:nvSpPr>
        <p:spPr/>
        <p:txBody>
          <a:bodyPr>
            <a:normAutofit fontScale="90000"/>
          </a:bodyPr>
          <a:lstStyle/>
          <a:p>
            <a:r>
              <a:rPr lang="en-GB" dirty="0"/>
              <a:t>Journey of CYP with Learning Disabilities and or Autism - What have we learnt?</a:t>
            </a:r>
          </a:p>
        </p:txBody>
      </p:sp>
      <p:sp>
        <p:nvSpPr>
          <p:cNvPr id="3" name="Content Placeholder 2">
            <a:extLst>
              <a:ext uri="{FF2B5EF4-FFF2-40B4-BE49-F238E27FC236}">
                <a16:creationId xmlns:a16="http://schemas.microsoft.com/office/drawing/2014/main" id="{62741CA2-BBFE-4732-8010-AD04F970B6CD}"/>
              </a:ext>
            </a:extLst>
          </p:cNvPr>
          <p:cNvSpPr>
            <a:spLocks noGrp="1"/>
          </p:cNvSpPr>
          <p:nvPr>
            <p:ph idx="1"/>
          </p:nvPr>
        </p:nvSpPr>
        <p:spPr>
          <a:xfrm>
            <a:off x="2589212" y="2133600"/>
            <a:ext cx="4672979" cy="3777622"/>
          </a:xfrm>
        </p:spPr>
        <p:txBody>
          <a:bodyPr/>
          <a:lstStyle/>
          <a:p>
            <a:pPr marL="0" indent="0">
              <a:buNone/>
            </a:pPr>
            <a:r>
              <a:rPr lang="en-GB" b="1" dirty="0"/>
              <a:t>“Too Many Missed Opportunities”</a:t>
            </a:r>
          </a:p>
          <a:p>
            <a:r>
              <a:rPr lang="en-GB" dirty="0"/>
              <a:t>Small issues are not addressed and become major issues for CYP</a:t>
            </a:r>
          </a:p>
          <a:p>
            <a:r>
              <a:rPr lang="en-GB" dirty="0"/>
              <a:t>CYP can’t access the support needed due not meeting thresholds / criteria</a:t>
            </a:r>
          </a:p>
          <a:p>
            <a:r>
              <a:rPr lang="en-GB" dirty="0"/>
              <a:t>Lots of assessments and meetings but little action / change</a:t>
            </a:r>
          </a:p>
          <a:p>
            <a:r>
              <a:rPr lang="en-GB" dirty="0"/>
              <a:t>Need to invest at the bottom of the triangle</a:t>
            </a:r>
          </a:p>
          <a:p>
            <a:endParaRPr lang="en-GB" dirty="0"/>
          </a:p>
        </p:txBody>
      </p:sp>
      <p:pic>
        <p:nvPicPr>
          <p:cNvPr id="4" name="Picture 3">
            <a:extLst>
              <a:ext uri="{FF2B5EF4-FFF2-40B4-BE49-F238E27FC236}">
                <a16:creationId xmlns:a16="http://schemas.microsoft.com/office/drawing/2014/main" id="{D16F7130-A0DC-4717-B3EC-795F90354B9B}"/>
              </a:ext>
            </a:extLst>
          </p:cNvPr>
          <p:cNvPicPr>
            <a:picLocks noChangeAspect="1"/>
          </p:cNvPicPr>
          <p:nvPr/>
        </p:nvPicPr>
        <p:blipFill>
          <a:blip r:embed="rId3"/>
          <a:stretch>
            <a:fillRect/>
          </a:stretch>
        </p:blipFill>
        <p:spPr>
          <a:xfrm>
            <a:off x="7520823" y="2418138"/>
            <a:ext cx="4163929" cy="2737341"/>
          </a:xfrm>
          <a:prstGeom prst="rect">
            <a:avLst/>
          </a:prstGeom>
        </p:spPr>
      </p:pic>
    </p:spTree>
    <p:extLst>
      <p:ext uri="{BB962C8B-B14F-4D97-AF65-F5344CB8AC3E}">
        <p14:creationId xmlns:p14="http://schemas.microsoft.com/office/powerpoint/2010/main" val="2778019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95AD0-9636-4A2C-821A-C21108BDB3F5}"/>
              </a:ext>
            </a:extLst>
          </p:cNvPr>
          <p:cNvSpPr>
            <a:spLocks noGrp="1"/>
          </p:cNvSpPr>
          <p:nvPr>
            <p:ph type="title"/>
          </p:nvPr>
        </p:nvSpPr>
        <p:spPr/>
        <p:txBody>
          <a:bodyPr/>
          <a:lstStyle/>
          <a:p>
            <a:r>
              <a:rPr lang="en-GB" dirty="0"/>
              <a:t>Knowing our Children and Young People – What have we learnt?</a:t>
            </a:r>
          </a:p>
        </p:txBody>
      </p:sp>
      <p:sp>
        <p:nvSpPr>
          <p:cNvPr id="3" name="Content Placeholder 2">
            <a:extLst>
              <a:ext uri="{FF2B5EF4-FFF2-40B4-BE49-F238E27FC236}">
                <a16:creationId xmlns:a16="http://schemas.microsoft.com/office/drawing/2014/main" id="{3B788C32-C0B0-4719-817D-82465B9E0C7C}"/>
              </a:ext>
            </a:extLst>
          </p:cNvPr>
          <p:cNvSpPr>
            <a:spLocks noGrp="1"/>
          </p:cNvSpPr>
          <p:nvPr>
            <p:ph idx="1"/>
          </p:nvPr>
        </p:nvSpPr>
        <p:spPr/>
        <p:txBody>
          <a:bodyPr/>
          <a:lstStyle/>
          <a:p>
            <a:pPr marL="0" indent="0" algn="ctr">
              <a:buNone/>
            </a:pPr>
            <a:r>
              <a:rPr lang="en-GB" b="1" dirty="0"/>
              <a:t>“Lots of people knew that my daughter wasn’t coping but nobody did anything”</a:t>
            </a:r>
          </a:p>
          <a:p>
            <a:endParaRPr lang="en-GB" dirty="0"/>
          </a:p>
          <a:p>
            <a:r>
              <a:rPr lang="en-GB" dirty="0"/>
              <a:t>We collect lots of data on children and young people but it isn’t telling us what we need</a:t>
            </a:r>
          </a:p>
          <a:p>
            <a:r>
              <a:rPr lang="en-GB" dirty="0"/>
              <a:t>There is no consistent approach to data collection – who do we need to know about and when?</a:t>
            </a:r>
          </a:p>
          <a:p>
            <a:r>
              <a:rPr lang="en-GB" dirty="0"/>
              <a:t>Data needs to lead to inform action – currently it often doesn’t</a:t>
            </a:r>
          </a:p>
          <a:p>
            <a:endParaRPr lang="en-GB" dirty="0"/>
          </a:p>
          <a:p>
            <a:endParaRPr lang="en-GB" dirty="0"/>
          </a:p>
        </p:txBody>
      </p:sp>
    </p:spTree>
    <p:extLst>
      <p:ext uri="{BB962C8B-B14F-4D97-AF65-F5344CB8AC3E}">
        <p14:creationId xmlns:p14="http://schemas.microsoft.com/office/powerpoint/2010/main" val="1355706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2BF08-A80E-4083-BDFB-3C0D79FECF66}"/>
              </a:ext>
            </a:extLst>
          </p:cNvPr>
          <p:cNvSpPr>
            <a:spLocks noGrp="1"/>
          </p:cNvSpPr>
          <p:nvPr>
            <p:ph type="title"/>
          </p:nvPr>
        </p:nvSpPr>
        <p:spPr/>
        <p:txBody>
          <a:bodyPr/>
          <a:lstStyle/>
          <a:p>
            <a:r>
              <a:rPr lang="en-GB" dirty="0"/>
              <a:t>Making a difference? </a:t>
            </a:r>
          </a:p>
        </p:txBody>
      </p:sp>
      <p:sp>
        <p:nvSpPr>
          <p:cNvPr id="3" name="Content Placeholder 2">
            <a:extLst>
              <a:ext uri="{FF2B5EF4-FFF2-40B4-BE49-F238E27FC236}">
                <a16:creationId xmlns:a16="http://schemas.microsoft.com/office/drawing/2014/main" id="{6136D493-A757-4155-B81A-06F152577493}"/>
              </a:ext>
            </a:extLst>
          </p:cNvPr>
          <p:cNvSpPr>
            <a:spLocks noGrp="1"/>
          </p:cNvSpPr>
          <p:nvPr>
            <p:ph idx="1"/>
          </p:nvPr>
        </p:nvSpPr>
        <p:spPr/>
        <p:txBody>
          <a:bodyPr>
            <a:normAutofit lnSpcReduction="10000"/>
          </a:bodyPr>
          <a:lstStyle/>
          <a:p>
            <a:r>
              <a:rPr lang="en-GB" dirty="0"/>
              <a:t>Forums are creating new links in their communities and gaining new members</a:t>
            </a:r>
          </a:p>
          <a:p>
            <a:r>
              <a:rPr lang="en-GB" dirty="0"/>
              <a:t>Forums are increasing their skills base and contacts in terms of working with the health sector</a:t>
            </a:r>
          </a:p>
          <a:p>
            <a:r>
              <a:rPr lang="en-GB" dirty="0"/>
              <a:t>Schools are reporting a better understanding of the wider system “I now know where to sign post families too”</a:t>
            </a:r>
          </a:p>
          <a:p>
            <a:r>
              <a:rPr lang="en-GB" dirty="0"/>
              <a:t>Schools are starting to use person centred tools such as one page profiles</a:t>
            </a:r>
          </a:p>
          <a:p>
            <a:r>
              <a:rPr lang="en-GB" dirty="0"/>
              <a:t>Schools reviewing their behaviour policies </a:t>
            </a:r>
          </a:p>
          <a:p>
            <a:r>
              <a:rPr lang="en-GB" dirty="0"/>
              <a:t>Increased peer support and information for parent carers</a:t>
            </a:r>
          </a:p>
          <a:p>
            <a:r>
              <a:rPr lang="en-GB" dirty="0"/>
              <a:t>Areas outside the project are showing an interest in this approach</a:t>
            </a:r>
          </a:p>
          <a:p>
            <a:r>
              <a:rPr lang="en-GB" dirty="0"/>
              <a:t>We are thinking differently and working together</a:t>
            </a:r>
          </a:p>
          <a:p>
            <a:endParaRPr lang="en-GB" dirty="0"/>
          </a:p>
          <a:p>
            <a:endParaRPr lang="en-GB" dirty="0"/>
          </a:p>
        </p:txBody>
      </p:sp>
    </p:spTree>
    <p:extLst>
      <p:ext uri="{BB962C8B-B14F-4D97-AF65-F5344CB8AC3E}">
        <p14:creationId xmlns:p14="http://schemas.microsoft.com/office/powerpoint/2010/main" val="278822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45958-A165-4E80-95FE-5867899B484B}"/>
              </a:ext>
            </a:extLst>
          </p:cNvPr>
          <p:cNvSpPr>
            <a:spLocks noGrp="1"/>
          </p:cNvSpPr>
          <p:nvPr>
            <p:ph type="title"/>
          </p:nvPr>
        </p:nvSpPr>
        <p:spPr/>
        <p:txBody>
          <a:bodyPr/>
          <a:lstStyle/>
          <a:p>
            <a:r>
              <a:rPr lang="en-GB" dirty="0"/>
              <a:t>Making a Difference</a:t>
            </a:r>
          </a:p>
        </p:txBody>
      </p:sp>
      <p:sp>
        <p:nvSpPr>
          <p:cNvPr id="3" name="Content Placeholder 2">
            <a:extLst>
              <a:ext uri="{FF2B5EF4-FFF2-40B4-BE49-F238E27FC236}">
                <a16:creationId xmlns:a16="http://schemas.microsoft.com/office/drawing/2014/main" id="{6D005311-EE9B-4AA0-9634-6DFD4604B299}"/>
              </a:ext>
            </a:extLst>
          </p:cNvPr>
          <p:cNvSpPr>
            <a:spLocks noGrp="1"/>
          </p:cNvSpPr>
          <p:nvPr>
            <p:ph idx="1"/>
          </p:nvPr>
        </p:nvSpPr>
        <p:spPr/>
        <p:txBody>
          <a:bodyPr/>
          <a:lstStyle/>
          <a:p>
            <a:pPr marL="0" indent="0">
              <a:buNone/>
            </a:pPr>
            <a:r>
              <a:rPr lang="en-GB" dirty="0"/>
              <a:t>“As a forum, we have found that the Transforming Care project has developed and strengthened our relationships with schools. Other schools have been eager to participate in the project as a result of the positive impact this program has had. We have seen an increase in membership directly resulting from the schools promoting our service and parents have attended our events outside of the project. The training we have received and the opportunity to meet with professionals across the whole of the region has increased our knowledge and broadened our links with services. </a:t>
            </a:r>
          </a:p>
          <a:p>
            <a:pPr marL="0" indent="0">
              <a:buNone/>
            </a:pPr>
            <a:r>
              <a:rPr lang="en-GB" dirty="0"/>
              <a:t>Our biggest success as a result of this project is that we now have a group of parents willing to take forward a school parent carer forum, which we will support to develop their skills in working with the school to improve the setting and the experience that their children have.”</a:t>
            </a:r>
          </a:p>
          <a:p>
            <a:endParaRPr lang="en-GB" dirty="0"/>
          </a:p>
        </p:txBody>
      </p:sp>
    </p:spTree>
    <p:extLst>
      <p:ext uri="{BB962C8B-B14F-4D97-AF65-F5344CB8AC3E}">
        <p14:creationId xmlns:p14="http://schemas.microsoft.com/office/powerpoint/2010/main" val="2005800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A5FCA-B0AF-4F12-940D-3E2D56E6AA90}"/>
              </a:ext>
            </a:extLst>
          </p:cNvPr>
          <p:cNvSpPr>
            <a:spLocks noGrp="1"/>
          </p:cNvSpPr>
          <p:nvPr>
            <p:ph type="title"/>
          </p:nvPr>
        </p:nvSpPr>
        <p:spPr/>
        <p:txBody>
          <a:bodyPr/>
          <a:lstStyle/>
          <a:p>
            <a:r>
              <a:rPr lang="en-GB" dirty="0"/>
              <a:t>Autism and School Film</a:t>
            </a:r>
          </a:p>
        </p:txBody>
      </p:sp>
      <p:sp>
        <p:nvSpPr>
          <p:cNvPr id="3" name="Content Placeholder 2">
            <a:extLst>
              <a:ext uri="{FF2B5EF4-FFF2-40B4-BE49-F238E27FC236}">
                <a16:creationId xmlns:a16="http://schemas.microsoft.com/office/drawing/2014/main" id="{BCA233C8-40CB-4D35-89B4-C9299239FA67}"/>
              </a:ext>
            </a:extLst>
          </p:cNvPr>
          <p:cNvSpPr>
            <a:spLocks noGrp="1"/>
          </p:cNvSpPr>
          <p:nvPr>
            <p:ph idx="1"/>
          </p:nvPr>
        </p:nvSpPr>
        <p:spPr/>
        <p:txBody>
          <a:bodyPr>
            <a:normAutofit/>
          </a:bodyPr>
          <a:lstStyle/>
          <a:p>
            <a:pPr marL="0" indent="0" algn="ctr">
              <a:buNone/>
            </a:pPr>
            <a:r>
              <a:rPr lang="en-GB" sz="4000" b="1" dirty="0"/>
              <a:t>‘Take Time to Allow Time’</a:t>
            </a:r>
          </a:p>
          <a:p>
            <a:pPr marL="0" indent="0" algn="ctr">
              <a:buNone/>
            </a:pPr>
            <a:endParaRPr lang="en-GB" sz="4000" b="1" dirty="0"/>
          </a:p>
          <a:p>
            <a:pPr marL="0" indent="0" algn="ctr">
              <a:buNone/>
            </a:pPr>
            <a:r>
              <a:rPr lang="en-GB" sz="2800" b="1" dirty="0">
                <a:hlinkClick r:id="rId2"/>
              </a:rPr>
              <a:t>https://vimeo.com/319826408?fbclid=IwAR2QyXbcTW2dOz_Pp47l8MKOxPmZ87xs5KJ-UbYMsXi5GJ7wfD5-s4n2Imk</a:t>
            </a:r>
            <a:r>
              <a:rPr lang="en-GB" sz="2800" b="1" dirty="0"/>
              <a:t> </a:t>
            </a:r>
          </a:p>
        </p:txBody>
      </p:sp>
    </p:spTree>
    <p:extLst>
      <p:ext uri="{BB962C8B-B14F-4D97-AF65-F5344CB8AC3E}">
        <p14:creationId xmlns:p14="http://schemas.microsoft.com/office/powerpoint/2010/main" val="4064205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E868B-AA9E-450A-910B-16F6F6E4E831}"/>
              </a:ext>
            </a:extLst>
          </p:cNvPr>
          <p:cNvSpPr>
            <a:spLocks noGrp="1"/>
          </p:cNvSpPr>
          <p:nvPr>
            <p:ph type="title"/>
          </p:nvPr>
        </p:nvSpPr>
        <p:spPr/>
        <p:txBody>
          <a:bodyPr/>
          <a:lstStyle/>
          <a:p>
            <a:r>
              <a:rPr lang="en-GB" dirty="0"/>
              <a:t>What Next?</a:t>
            </a:r>
          </a:p>
        </p:txBody>
      </p:sp>
      <p:sp>
        <p:nvSpPr>
          <p:cNvPr id="3" name="Content Placeholder 2">
            <a:extLst>
              <a:ext uri="{FF2B5EF4-FFF2-40B4-BE49-F238E27FC236}">
                <a16:creationId xmlns:a16="http://schemas.microsoft.com/office/drawing/2014/main" id="{1A6CF896-963D-4CA2-9282-7E4C3CE1FE89}"/>
              </a:ext>
            </a:extLst>
          </p:cNvPr>
          <p:cNvSpPr>
            <a:spLocks noGrp="1"/>
          </p:cNvSpPr>
          <p:nvPr>
            <p:ph idx="1"/>
          </p:nvPr>
        </p:nvSpPr>
        <p:spPr/>
        <p:txBody>
          <a:bodyPr>
            <a:normAutofit/>
          </a:bodyPr>
          <a:lstStyle/>
          <a:p>
            <a:r>
              <a:rPr lang="en-GB" sz="2000" dirty="0"/>
              <a:t>The CYP Peer Network is continuing and is being developed further, so that system wide discussions and activity can continue to be promoted</a:t>
            </a:r>
          </a:p>
          <a:p>
            <a:r>
              <a:rPr lang="en-GB" sz="2000" dirty="0"/>
              <a:t>Hoping to extend the school project to the north of the region and to further embed activity in the south. </a:t>
            </a:r>
          </a:p>
          <a:p>
            <a:r>
              <a:rPr lang="en-GB" sz="2000" dirty="0"/>
              <a:t>Sharing and promoting learning through local and national networks </a:t>
            </a:r>
          </a:p>
          <a:p>
            <a:r>
              <a:rPr lang="en-GB" sz="2000" dirty="0"/>
              <a:t>Linking activity and learning to the implementation of the NHS England Long Term Plan commitments </a:t>
            </a:r>
          </a:p>
        </p:txBody>
      </p:sp>
    </p:spTree>
    <p:extLst>
      <p:ext uri="{BB962C8B-B14F-4D97-AF65-F5344CB8AC3E}">
        <p14:creationId xmlns:p14="http://schemas.microsoft.com/office/powerpoint/2010/main" val="3395325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0476" y="1010344"/>
            <a:ext cx="10991088" cy="4801314"/>
          </a:xfrm>
          <a:prstGeom prst="rect">
            <a:avLst/>
          </a:prstGeom>
        </p:spPr>
        <p:txBody>
          <a:bodyPr wrap="square">
            <a:spAutoFit/>
          </a:bodyPr>
          <a:lstStyle/>
          <a:p>
            <a:r>
              <a:rPr lang="en-GB" altLang="en-US" sz="2400" dirty="0">
                <a:solidFill>
                  <a:schemeClr val="bg1">
                    <a:lumMod val="50000"/>
                  </a:schemeClr>
                </a:solidFill>
                <a:latin typeface="Arial" charset="0"/>
                <a:ea typeface="ＭＳ Ｐゴシック" pitchFamily="34" charset="-128"/>
                <a:cs typeface="Arial" charset="0"/>
              </a:rPr>
              <a:t>As there are so many attendees you will all remain ‘muted’ throughout</a:t>
            </a:r>
          </a:p>
          <a:p>
            <a:endParaRPr lang="en-GB" altLang="en-US" sz="2400" dirty="0">
              <a:solidFill>
                <a:schemeClr val="bg1">
                  <a:lumMod val="50000"/>
                </a:schemeClr>
              </a:solidFill>
              <a:latin typeface="Arial" charset="0"/>
              <a:ea typeface="ＭＳ Ｐゴシック" pitchFamily="34" charset="-128"/>
              <a:cs typeface="Arial" charset="0"/>
            </a:endParaRPr>
          </a:p>
          <a:p>
            <a:r>
              <a:rPr lang="en-GB" altLang="en-US" sz="2400" dirty="0">
                <a:solidFill>
                  <a:schemeClr val="bg1">
                    <a:lumMod val="50000"/>
                  </a:schemeClr>
                </a:solidFill>
                <a:latin typeface="Arial" charset="0"/>
                <a:ea typeface="ＭＳ Ｐゴシック" pitchFamily="34" charset="-128"/>
                <a:cs typeface="Arial" charset="0"/>
              </a:rPr>
              <a:t>To ask a question of the presenter, please use the question icon on your GoToWebinar tool bar on your </a:t>
            </a:r>
            <a:r>
              <a:rPr lang="en-GB" altLang="en-US" sz="2400" dirty="0" smtClean="0">
                <a:solidFill>
                  <a:schemeClr val="bg1">
                    <a:lumMod val="50000"/>
                  </a:schemeClr>
                </a:solidFill>
                <a:latin typeface="Arial" charset="0"/>
                <a:ea typeface="ＭＳ Ｐゴシック" pitchFamily="34" charset="-128"/>
                <a:cs typeface="Arial" charset="0"/>
              </a:rPr>
              <a:t>screen</a:t>
            </a:r>
          </a:p>
          <a:p>
            <a:endParaRPr lang="en-GB" altLang="en-US" sz="2400" dirty="0" smtClean="0">
              <a:solidFill>
                <a:schemeClr val="bg1">
                  <a:lumMod val="50000"/>
                </a:schemeClr>
              </a:solidFill>
              <a:latin typeface="Arial" charset="0"/>
              <a:ea typeface="ＭＳ Ｐゴシック" pitchFamily="34" charset="-128"/>
              <a:cs typeface="Arial" charset="0"/>
            </a:endParaRPr>
          </a:p>
          <a:p>
            <a:endParaRPr lang="en-GB" altLang="en-US" sz="2400" dirty="0">
              <a:solidFill>
                <a:schemeClr val="bg1">
                  <a:lumMod val="50000"/>
                </a:schemeClr>
              </a:solidFill>
              <a:latin typeface="Arial" charset="0"/>
              <a:ea typeface="ＭＳ Ｐゴシック" pitchFamily="34" charset="-128"/>
              <a:cs typeface="Arial" charset="0"/>
            </a:endParaRPr>
          </a:p>
          <a:p>
            <a:endParaRPr lang="en-GB" altLang="en-US" sz="2400" dirty="0">
              <a:solidFill>
                <a:schemeClr val="bg1">
                  <a:lumMod val="50000"/>
                </a:schemeClr>
              </a:solidFill>
              <a:latin typeface="Arial" charset="0"/>
              <a:ea typeface="ＭＳ Ｐゴシック" pitchFamily="34" charset="-128"/>
              <a:cs typeface="Arial" charset="0"/>
            </a:endParaRPr>
          </a:p>
          <a:p>
            <a:r>
              <a:rPr lang="en-GB" altLang="en-US" sz="2400" dirty="0">
                <a:solidFill>
                  <a:schemeClr val="bg1">
                    <a:lumMod val="50000"/>
                  </a:schemeClr>
                </a:solidFill>
                <a:latin typeface="Arial" charset="0"/>
                <a:ea typeface="ＭＳ Ｐゴシック" pitchFamily="34" charset="-128"/>
                <a:cs typeface="Arial" charset="0"/>
              </a:rPr>
              <a:t>This will allow you to type your question in to the text box and submit this to the Webinar administrator</a:t>
            </a:r>
          </a:p>
          <a:p>
            <a:pPr>
              <a:buFont typeface="Calibri" pitchFamily="34" charset="0"/>
              <a:buChar char="•"/>
            </a:pPr>
            <a:endParaRPr lang="en-GB" altLang="en-US" sz="2400" dirty="0">
              <a:solidFill>
                <a:schemeClr val="bg1">
                  <a:lumMod val="50000"/>
                </a:schemeClr>
              </a:solidFill>
              <a:latin typeface="Arial" charset="0"/>
              <a:ea typeface="ＭＳ Ｐゴシック" pitchFamily="34" charset="-128"/>
              <a:cs typeface="Arial" charset="0"/>
            </a:endParaRPr>
          </a:p>
          <a:p>
            <a:r>
              <a:rPr lang="en-GB" altLang="en-US" sz="2400" dirty="0">
                <a:solidFill>
                  <a:schemeClr val="bg1">
                    <a:lumMod val="50000"/>
                  </a:schemeClr>
                </a:solidFill>
                <a:latin typeface="Arial" charset="0"/>
                <a:ea typeface="ＭＳ Ｐゴシック" pitchFamily="34" charset="-128"/>
                <a:cs typeface="Arial" charset="0"/>
              </a:rPr>
              <a:t>I will select as many relevant questions to answer as time allows, if similar questions are received I will condense these where </a:t>
            </a:r>
            <a:r>
              <a:rPr lang="en-GB" altLang="en-US" sz="2400" dirty="0" smtClean="0">
                <a:solidFill>
                  <a:schemeClr val="bg1">
                    <a:lumMod val="50000"/>
                  </a:schemeClr>
                </a:solidFill>
                <a:latin typeface="Arial" charset="0"/>
                <a:ea typeface="ＭＳ Ｐゴシック" pitchFamily="34" charset="-128"/>
                <a:cs typeface="Arial" charset="0"/>
              </a:rPr>
              <a:t>possible</a:t>
            </a:r>
            <a:endParaRPr lang="en-GB" altLang="en-US" sz="3200" dirty="0" smtClean="0">
              <a:solidFill>
                <a:schemeClr val="bg1">
                  <a:lumMod val="50000"/>
                </a:schemeClr>
              </a:solidFill>
              <a:latin typeface="Arial" charset="0"/>
              <a:ea typeface="ＭＳ Ｐゴシック" pitchFamily="34" charset="-128"/>
              <a:cs typeface="Arial" charset="0"/>
            </a:endParaRPr>
          </a:p>
          <a:p>
            <a:endParaRPr lang="en-GB" altLang="en-US" dirty="0">
              <a:solidFill>
                <a:schemeClr val="bg1">
                  <a:lumMod val="50000"/>
                </a:schemeClr>
              </a:solidFill>
              <a:latin typeface="Arial" charset="0"/>
              <a:ea typeface="ＭＳ Ｐゴシック" pitchFamily="34" charset="-128"/>
              <a:cs typeface="Arial" charset="0"/>
            </a:endParaRPr>
          </a:p>
        </p:txBody>
      </p:sp>
      <p:sp>
        <p:nvSpPr>
          <p:cNvPr id="4" name="TextBox 3"/>
          <p:cNvSpPr txBox="1"/>
          <p:nvPr/>
        </p:nvSpPr>
        <p:spPr>
          <a:xfrm>
            <a:off x="2207568" y="548681"/>
            <a:ext cx="8136904"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hangingPunct="0"/>
            <a:r>
              <a:rPr lang="en-GB" sz="2400" b="1" dirty="0">
                <a:solidFill>
                  <a:schemeClr val="accent3"/>
                </a:solidFill>
                <a:latin typeface="Calibri" panose="020F0502020204030204" pitchFamily="34" charset="0"/>
                <a:sym typeface="Open Sans"/>
              </a:rPr>
              <a:t>Timings and Questions</a:t>
            </a:r>
          </a:p>
        </p:txBody>
      </p:sp>
      <p:pic>
        <p:nvPicPr>
          <p:cNvPr id="6" name="Picture 5"/>
          <p:cNvPicPr/>
          <p:nvPr/>
        </p:nvPicPr>
        <p:blipFill rotWithShape="1">
          <a:blip r:embed="rId2"/>
          <a:srcRect l="31110" t="27182" r="41901" b="55564"/>
          <a:stretch/>
        </p:blipFill>
        <p:spPr bwMode="auto">
          <a:xfrm>
            <a:off x="5975477" y="2135101"/>
            <a:ext cx="3496310" cy="12489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46309941"/>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8D231-4CE6-4E69-B39C-EF66E62CAC5A}"/>
              </a:ext>
            </a:extLst>
          </p:cNvPr>
          <p:cNvSpPr>
            <a:spLocks noGrp="1"/>
          </p:cNvSpPr>
          <p:nvPr>
            <p:ph type="title"/>
          </p:nvPr>
        </p:nvSpPr>
        <p:spPr/>
        <p:txBody>
          <a:bodyPr/>
          <a:lstStyle/>
          <a:p>
            <a:r>
              <a:rPr lang="en-GB" dirty="0"/>
              <a:t>Thank You</a:t>
            </a:r>
          </a:p>
        </p:txBody>
      </p:sp>
      <p:sp>
        <p:nvSpPr>
          <p:cNvPr id="3" name="Content Placeholder 2">
            <a:extLst>
              <a:ext uri="{FF2B5EF4-FFF2-40B4-BE49-F238E27FC236}">
                <a16:creationId xmlns:a16="http://schemas.microsoft.com/office/drawing/2014/main" id="{2F3BEB89-E541-43E4-9A7A-342B18DB10D3}"/>
              </a:ext>
            </a:extLst>
          </p:cNvPr>
          <p:cNvSpPr>
            <a:spLocks noGrp="1"/>
          </p:cNvSpPr>
          <p:nvPr>
            <p:ph idx="1"/>
          </p:nvPr>
        </p:nvSpPr>
        <p:spPr/>
        <p:txBody>
          <a:bodyPr>
            <a:normAutofit fontScale="92500" lnSpcReduction="20000"/>
          </a:bodyPr>
          <a:lstStyle/>
          <a:p>
            <a:pPr marL="0" indent="0">
              <a:buNone/>
            </a:pPr>
            <a:r>
              <a:rPr lang="en-GB" sz="2400" b="1" dirty="0"/>
              <a:t>If you would like to know more please get in touch</a:t>
            </a:r>
          </a:p>
          <a:p>
            <a:pPr marL="0" indent="0">
              <a:buNone/>
            </a:pPr>
            <a:endParaRPr lang="en-GB" sz="2400" b="1" dirty="0"/>
          </a:p>
          <a:p>
            <a:pPr marL="0" indent="0">
              <a:buNone/>
            </a:pPr>
            <a:r>
              <a:rPr lang="en-GB" sz="2400" dirty="0"/>
              <a:t>Sarah Thomas</a:t>
            </a:r>
          </a:p>
          <a:p>
            <a:pPr marL="0" indent="0">
              <a:buNone/>
            </a:pPr>
            <a:r>
              <a:rPr lang="en-GB" sz="2400" dirty="0">
                <a:hlinkClick r:id="rId2"/>
              </a:rPr>
              <a:t>s.e.t@btinternet.com</a:t>
            </a:r>
            <a:endParaRPr lang="en-GB" sz="2400" dirty="0"/>
          </a:p>
          <a:p>
            <a:pPr marL="0" indent="0">
              <a:buNone/>
            </a:pPr>
            <a:r>
              <a:rPr lang="en-GB" sz="2400" dirty="0"/>
              <a:t>Contact Associate – Participation &amp; Co-production</a:t>
            </a:r>
          </a:p>
          <a:p>
            <a:pPr marL="0" indent="0">
              <a:buNone/>
            </a:pPr>
            <a:endParaRPr lang="en-GB" sz="2400" dirty="0"/>
          </a:p>
          <a:p>
            <a:pPr marL="0" indent="0">
              <a:buNone/>
            </a:pPr>
            <a:r>
              <a:rPr lang="en-GB" sz="2400" dirty="0"/>
              <a:t>Julie Bates</a:t>
            </a:r>
          </a:p>
          <a:p>
            <a:pPr marL="0" indent="0">
              <a:buNone/>
            </a:pPr>
            <a:r>
              <a:rPr lang="en-GB" sz="2400" dirty="0">
                <a:hlinkClick r:id="rId3"/>
              </a:rPr>
              <a:t>juliebates2@nhs.net</a:t>
            </a:r>
            <a:r>
              <a:rPr lang="en-GB" sz="2400" dirty="0"/>
              <a:t> </a:t>
            </a:r>
          </a:p>
          <a:p>
            <a:pPr marL="0" indent="0">
              <a:buNone/>
            </a:pPr>
            <a:r>
              <a:rPr lang="en-GB" sz="2400" dirty="0"/>
              <a:t>NHS ENGLAND &amp; NHS IMPROVEMENT</a:t>
            </a:r>
          </a:p>
        </p:txBody>
      </p:sp>
    </p:spTree>
    <p:extLst>
      <p:ext uri="{BB962C8B-B14F-4D97-AF65-F5344CB8AC3E}">
        <p14:creationId xmlns:p14="http://schemas.microsoft.com/office/powerpoint/2010/main" val="18283031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59280" y="2292033"/>
            <a:ext cx="8229600" cy="1143000"/>
          </a:xfrm>
        </p:spPr>
        <p:txBody>
          <a:bodyPr>
            <a:normAutofit/>
          </a:bodyPr>
          <a:lstStyle/>
          <a:p>
            <a:pPr algn="ctr"/>
            <a:r>
              <a:rPr lang="en-GB" sz="5400" b="1" dirty="0" smtClean="0">
                <a:solidFill>
                  <a:schemeClr val="bg1">
                    <a:lumMod val="50000"/>
                  </a:schemeClr>
                </a:solidFill>
              </a:rPr>
              <a:t>Q &amp; A</a:t>
            </a:r>
            <a:endParaRPr lang="en-GB" sz="5400" b="1" dirty="0">
              <a:solidFill>
                <a:schemeClr val="bg1">
                  <a:lumMod val="50000"/>
                </a:schemeClr>
              </a:solidFill>
            </a:endParaRPr>
          </a:p>
        </p:txBody>
      </p:sp>
    </p:spTree>
    <p:extLst>
      <p:ext uri="{BB962C8B-B14F-4D97-AF65-F5344CB8AC3E}">
        <p14:creationId xmlns:p14="http://schemas.microsoft.com/office/powerpoint/2010/main" val="3057966843"/>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3680" y="1603058"/>
            <a:ext cx="10076688" cy="3416320"/>
          </a:xfrm>
          <a:prstGeom prst="rect">
            <a:avLst/>
          </a:prstGeom>
        </p:spPr>
        <p:txBody>
          <a:bodyPr wrap="square">
            <a:spAutoFit/>
          </a:bodyPr>
          <a:lstStyle/>
          <a:p>
            <a:pPr>
              <a:defRPr/>
            </a:pPr>
            <a:r>
              <a:rPr lang="en-GB" altLang="en-US" sz="2400" dirty="0">
                <a:solidFill>
                  <a:schemeClr val="bg1">
                    <a:lumMod val="50000"/>
                  </a:schemeClr>
                </a:solidFill>
              </a:rPr>
              <a:t>Thank you for attending with us today</a:t>
            </a:r>
          </a:p>
          <a:p>
            <a:pPr>
              <a:defRPr/>
            </a:pPr>
            <a:r>
              <a:rPr lang="en-GB" altLang="en-US" sz="2400" dirty="0">
                <a:solidFill>
                  <a:schemeClr val="bg1">
                    <a:lumMod val="50000"/>
                  </a:schemeClr>
                </a:solidFill>
              </a:rPr>
              <a:t> </a:t>
            </a:r>
          </a:p>
          <a:p>
            <a:pPr>
              <a:defRPr/>
            </a:pPr>
            <a:r>
              <a:rPr lang="en-GB" altLang="en-US" sz="2400" dirty="0">
                <a:solidFill>
                  <a:schemeClr val="bg1">
                    <a:lumMod val="50000"/>
                  </a:schemeClr>
                </a:solidFill>
              </a:rPr>
              <a:t>A short questionnaire will launch at the end of this </a:t>
            </a:r>
            <a:r>
              <a:rPr lang="en-GB" altLang="en-US" sz="2400" dirty="0" smtClean="0">
                <a:solidFill>
                  <a:schemeClr val="bg1">
                    <a:lumMod val="50000"/>
                  </a:schemeClr>
                </a:solidFill>
              </a:rPr>
              <a:t>webinar, please </a:t>
            </a:r>
            <a:r>
              <a:rPr lang="en-GB" altLang="en-US" sz="2400" dirty="0">
                <a:solidFill>
                  <a:schemeClr val="bg1">
                    <a:lumMod val="50000"/>
                  </a:schemeClr>
                </a:solidFill>
              </a:rPr>
              <a:t>take the time to complete this it will help us plan future online training events including other topics you would like to see</a:t>
            </a:r>
          </a:p>
          <a:p>
            <a:pPr>
              <a:buFont typeface="Arial" pitchFamily="34" charset="0"/>
              <a:buChar char="•"/>
              <a:defRPr/>
            </a:pPr>
            <a:endParaRPr lang="en-GB" altLang="en-US" sz="2400" dirty="0">
              <a:solidFill>
                <a:schemeClr val="bg1">
                  <a:lumMod val="50000"/>
                </a:schemeClr>
              </a:solidFill>
            </a:endParaRPr>
          </a:p>
          <a:p>
            <a:pPr>
              <a:defRPr/>
            </a:pPr>
            <a:r>
              <a:rPr lang="en-GB" altLang="en-US" sz="2400" dirty="0">
                <a:solidFill>
                  <a:schemeClr val="bg1">
                    <a:lumMod val="50000"/>
                  </a:schemeClr>
                </a:solidFill>
              </a:rPr>
              <a:t>The recording of this Webinar, presentation and questions will be on the parent participation Resources  page of Contacts’ website next week – an email confirming this will be sent to you once this is available</a:t>
            </a:r>
          </a:p>
        </p:txBody>
      </p:sp>
      <p:sp>
        <p:nvSpPr>
          <p:cNvPr id="3" name="TextBox 2"/>
          <p:cNvSpPr txBox="1"/>
          <p:nvPr/>
        </p:nvSpPr>
        <p:spPr>
          <a:xfrm>
            <a:off x="2351584" y="764705"/>
            <a:ext cx="792088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hangingPunct="0"/>
            <a:r>
              <a:rPr lang="en-GB" sz="3600" b="1" dirty="0">
                <a:solidFill>
                  <a:srgbClr val="FF99FF"/>
                </a:solidFill>
                <a:latin typeface="Calibri" panose="020F0502020204030204" pitchFamily="34" charset="0"/>
                <a:sym typeface="Open Sans"/>
              </a:rPr>
              <a:t>Thank You!</a:t>
            </a:r>
          </a:p>
        </p:txBody>
      </p:sp>
    </p:spTree>
    <p:extLst>
      <p:ext uri="{BB962C8B-B14F-4D97-AF65-F5344CB8AC3E}">
        <p14:creationId xmlns:p14="http://schemas.microsoft.com/office/powerpoint/2010/main" val="1118348896"/>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403123"/>
            <a:ext cx="9811512" cy="3539430"/>
          </a:xfrm>
          <a:prstGeom prst="rect">
            <a:avLst/>
          </a:prstGeom>
        </p:spPr>
        <p:txBody>
          <a:bodyPr wrap="square">
            <a:spAutoFit/>
          </a:bodyPr>
          <a:lstStyle/>
          <a:p>
            <a:r>
              <a:rPr lang="en-GB" altLang="en-US" sz="2800" dirty="0">
                <a:solidFill>
                  <a:schemeClr val="bg1">
                    <a:lumMod val="50000"/>
                  </a:schemeClr>
                </a:solidFill>
                <a:latin typeface="Arial" charset="0"/>
                <a:ea typeface="ＭＳ Ｐゴシック" pitchFamily="34" charset="-128"/>
                <a:cs typeface="Arial" charset="0"/>
              </a:rPr>
              <a:t>Further relevant questions, not covered in the time allowed, will be answered and posted on the Contact website along with the recording of this Webinar, details of which will be circulated next week</a:t>
            </a:r>
          </a:p>
          <a:p>
            <a:pPr>
              <a:buFont typeface="Calibri" pitchFamily="34" charset="0"/>
              <a:buChar char="•"/>
            </a:pPr>
            <a:endParaRPr lang="en-US" altLang="en-US" sz="2800" dirty="0">
              <a:solidFill>
                <a:schemeClr val="bg1">
                  <a:lumMod val="50000"/>
                </a:schemeClr>
              </a:solidFill>
              <a:latin typeface="Arial" charset="0"/>
              <a:ea typeface="ＭＳ Ｐゴシック" pitchFamily="34" charset="-128"/>
              <a:cs typeface="Arial" charset="0"/>
            </a:endParaRPr>
          </a:p>
          <a:p>
            <a:r>
              <a:rPr lang="en-GB" altLang="en-US" sz="2800" dirty="0">
                <a:solidFill>
                  <a:schemeClr val="bg1">
                    <a:lumMod val="50000"/>
                  </a:schemeClr>
                </a:solidFill>
                <a:latin typeface="Arial" charset="0"/>
                <a:ea typeface="ＭＳ Ｐゴシック" pitchFamily="34" charset="-128"/>
                <a:cs typeface="Arial" charset="0"/>
              </a:rPr>
              <a:t>At the end of the Webinar a short questionnaire will launch, please take the time to complete this as this will assist with future online training events </a:t>
            </a:r>
            <a:endParaRPr lang="en-US" altLang="en-US" sz="2800" dirty="0">
              <a:solidFill>
                <a:schemeClr val="bg1">
                  <a:lumMod val="50000"/>
                </a:schemeClr>
              </a:solidFill>
              <a:latin typeface="Arial" charset="0"/>
              <a:ea typeface="ＭＳ Ｐゴシック" pitchFamily="34" charset="-128"/>
              <a:cs typeface="Arial" charset="0"/>
            </a:endParaRPr>
          </a:p>
        </p:txBody>
      </p:sp>
      <p:sp>
        <p:nvSpPr>
          <p:cNvPr id="3" name="TextBox 2"/>
          <p:cNvSpPr txBox="1"/>
          <p:nvPr/>
        </p:nvSpPr>
        <p:spPr>
          <a:xfrm>
            <a:off x="2135560" y="692696"/>
            <a:ext cx="8064896"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hangingPunct="0"/>
            <a:r>
              <a:rPr lang="en-GB" sz="4000" b="1" dirty="0">
                <a:solidFill>
                  <a:schemeClr val="accent3"/>
                </a:solidFill>
                <a:latin typeface="Calibri" panose="020F0502020204030204" pitchFamily="34" charset="0"/>
                <a:sym typeface="Open Sans"/>
              </a:rPr>
              <a:t>Q &amp; A</a:t>
            </a:r>
          </a:p>
        </p:txBody>
      </p:sp>
    </p:spTree>
    <p:extLst>
      <p:ext uri="{BB962C8B-B14F-4D97-AF65-F5344CB8AC3E}">
        <p14:creationId xmlns:p14="http://schemas.microsoft.com/office/powerpoint/2010/main" val="546469501"/>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7781F-F7BA-43BC-B162-8FB8A58359D1}"/>
              </a:ext>
            </a:extLst>
          </p:cNvPr>
          <p:cNvSpPr>
            <a:spLocks noGrp="1"/>
          </p:cNvSpPr>
          <p:nvPr>
            <p:ph type="ctrTitle"/>
          </p:nvPr>
        </p:nvSpPr>
        <p:spPr>
          <a:xfrm>
            <a:off x="2589213" y="3031576"/>
            <a:ext cx="8915399" cy="2262781"/>
          </a:xfrm>
        </p:spPr>
        <p:txBody>
          <a:bodyPr>
            <a:normAutofit fontScale="90000"/>
          </a:bodyPr>
          <a:lstStyle/>
          <a:p>
            <a:r>
              <a:rPr lang="en-GB" sz="3600" dirty="0">
                <a:solidFill>
                  <a:srgbClr val="0070C0"/>
                </a:solidFill>
              </a:rPr>
              <a:t>Transforming Care Accelerator Site  Cumbria and the North East Region</a:t>
            </a:r>
            <a:br>
              <a:rPr lang="en-GB" sz="3600" dirty="0">
                <a:solidFill>
                  <a:srgbClr val="0070C0"/>
                </a:solidFill>
              </a:rPr>
            </a:br>
            <a:r>
              <a:rPr lang="en-GB" sz="3600" b="1" i="1" dirty="0">
                <a:solidFill>
                  <a:srgbClr val="0070C0"/>
                </a:solidFill>
              </a:rPr>
              <a:t>‘Schools, Families &amp; Supporting Children &amp; Young People with Autism’</a:t>
            </a:r>
            <a:r>
              <a:rPr lang="en-GB" sz="3600" dirty="0">
                <a:solidFill>
                  <a:srgbClr val="0070C0"/>
                </a:solidFill>
              </a:rPr>
              <a:t/>
            </a:r>
            <a:br>
              <a:rPr lang="en-GB" sz="3600" dirty="0">
                <a:solidFill>
                  <a:srgbClr val="0070C0"/>
                </a:solidFill>
              </a:rPr>
            </a:br>
            <a:endParaRPr lang="en-GB" sz="3600" dirty="0">
              <a:solidFill>
                <a:srgbClr val="0070C0"/>
              </a:solidFill>
            </a:endParaRPr>
          </a:p>
        </p:txBody>
      </p:sp>
      <p:pic>
        <p:nvPicPr>
          <p:cNvPr id="4" name="Picture 3">
            <a:extLst>
              <a:ext uri="{FF2B5EF4-FFF2-40B4-BE49-F238E27FC236}">
                <a16:creationId xmlns:a16="http://schemas.microsoft.com/office/drawing/2014/main" id="{0A6C3140-2496-464B-9A46-5D32E6776EB3}"/>
              </a:ext>
            </a:extLst>
          </p:cNvPr>
          <p:cNvPicPr>
            <a:picLocks noChangeAspect="1"/>
          </p:cNvPicPr>
          <p:nvPr/>
        </p:nvPicPr>
        <p:blipFill>
          <a:blip r:embed="rId3"/>
          <a:stretch>
            <a:fillRect/>
          </a:stretch>
        </p:blipFill>
        <p:spPr>
          <a:xfrm>
            <a:off x="441716" y="518896"/>
            <a:ext cx="1496075" cy="1082874"/>
          </a:xfrm>
          <a:prstGeom prst="rect">
            <a:avLst/>
          </a:prstGeom>
        </p:spPr>
      </p:pic>
      <p:pic>
        <p:nvPicPr>
          <p:cNvPr id="5" name="Picture 4">
            <a:extLst>
              <a:ext uri="{FF2B5EF4-FFF2-40B4-BE49-F238E27FC236}">
                <a16:creationId xmlns:a16="http://schemas.microsoft.com/office/drawing/2014/main" id="{E07D0213-072E-432C-B1F8-311658E1D8A3}"/>
              </a:ext>
            </a:extLst>
          </p:cNvPr>
          <p:cNvPicPr>
            <a:picLocks noChangeAspect="1"/>
          </p:cNvPicPr>
          <p:nvPr/>
        </p:nvPicPr>
        <p:blipFill>
          <a:blip r:embed="rId4"/>
          <a:stretch>
            <a:fillRect/>
          </a:stretch>
        </p:blipFill>
        <p:spPr>
          <a:xfrm>
            <a:off x="2144823" y="496537"/>
            <a:ext cx="2201327" cy="1062709"/>
          </a:xfrm>
          <a:prstGeom prst="rect">
            <a:avLst/>
          </a:prstGeom>
        </p:spPr>
      </p:pic>
      <p:pic>
        <p:nvPicPr>
          <p:cNvPr id="6" name="Picture 5">
            <a:extLst>
              <a:ext uri="{FF2B5EF4-FFF2-40B4-BE49-F238E27FC236}">
                <a16:creationId xmlns:a16="http://schemas.microsoft.com/office/drawing/2014/main" id="{BCE547DB-171B-4844-9D4D-1729D5DA520F}"/>
              </a:ext>
            </a:extLst>
          </p:cNvPr>
          <p:cNvPicPr>
            <a:picLocks noChangeAspect="1"/>
          </p:cNvPicPr>
          <p:nvPr/>
        </p:nvPicPr>
        <p:blipFill>
          <a:blip r:embed="rId5"/>
          <a:stretch>
            <a:fillRect/>
          </a:stretch>
        </p:blipFill>
        <p:spPr>
          <a:xfrm>
            <a:off x="4493948" y="422238"/>
            <a:ext cx="1602052" cy="1179532"/>
          </a:xfrm>
          <a:prstGeom prst="rect">
            <a:avLst/>
          </a:prstGeom>
        </p:spPr>
      </p:pic>
      <p:pic>
        <p:nvPicPr>
          <p:cNvPr id="7" name="Picture 6">
            <a:extLst>
              <a:ext uri="{FF2B5EF4-FFF2-40B4-BE49-F238E27FC236}">
                <a16:creationId xmlns:a16="http://schemas.microsoft.com/office/drawing/2014/main" id="{E5B48C2C-2CFE-4544-969F-38EFF92741FB}"/>
              </a:ext>
            </a:extLst>
          </p:cNvPr>
          <p:cNvPicPr>
            <a:picLocks noChangeAspect="1"/>
          </p:cNvPicPr>
          <p:nvPr/>
        </p:nvPicPr>
        <p:blipFill>
          <a:blip r:embed="rId6"/>
          <a:stretch>
            <a:fillRect/>
          </a:stretch>
        </p:blipFill>
        <p:spPr>
          <a:xfrm>
            <a:off x="6243798" y="409145"/>
            <a:ext cx="2031441" cy="1364632"/>
          </a:xfrm>
          <a:prstGeom prst="rect">
            <a:avLst/>
          </a:prstGeom>
        </p:spPr>
      </p:pic>
      <p:pic>
        <p:nvPicPr>
          <p:cNvPr id="8" name="Picture 7">
            <a:extLst>
              <a:ext uri="{FF2B5EF4-FFF2-40B4-BE49-F238E27FC236}">
                <a16:creationId xmlns:a16="http://schemas.microsoft.com/office/drawing/2014/main" id="{9ABF7E94-5D64-481B-A149-309C9B7CCB23}"/>
              </a:ext>
            </a:extLst>
          </p:cNvPr>
          <p:cNvPicPr>
            <a:picLocks noChangeAspect="1"/>
          </p:cNvPicPr>
          <p:nvPr/>
        </p:nvPicPr>
        <p:blipFill>
          <a:blip r:embed="rId7"/>
          <a:stretch>
            <a:fillRect/>
          </a:stretch>
        </p:blipFill>
        <p:spPr>
          <a:xfrm>
            <a:off x="8423037" y="394277"/>
            <a:ext cx="1567317" cy="1082874"/>
          </a:xfrm>
          <a:prstGeom prst="rect">
            <a:avLst/>
          </a:prstGeom>
        </p:spPr>
      </p:pic>
      <p:pic>
        <p:nvPicPr>
          <p:cNvPr id="9" name="Picture 8">
            <a:extLst>
              <a:ext uri="{FF2B5EF4-FFF2-40B4-BE49-F238E27FC236}">
                <a16:creationId xmlns:a16="http://schemas.microsoft.com/office/drawing/2014/main" id="{8BBC37C1-AFFD-49DE-99CF-478EA93B9618}"/>
              </a:ext>
            </a:extLst>
          </p:cNvPr>
          <p:cNvPicPr>
            <a:picLocks noChangeAspect="1"/>
          </p:cNvPicPr>
          <p:nvPr/>
        </p:nvPicPr>
        <p:blipFill>
          <a:blip r:embed="rId8"/>
          <a:stretch>
            <a:fillRect/>
          </a:stretch>
        </p:blipFill>
        <p:spPr>
          <a:xfrm>
            <a:off x="10182967" y="261755"/>
            <a:ext cx="1612132" cy="1612132"/>
          </a:xfrm>
          <a:prstGeom prst="rect">
            <a:avLst/>
          </a:prstGeom>
        </p:spPr>
      </p:pic>
    </p:spTree>
    <p:extLst>
      <p:ext uri="{BB962C8B-B14F-4D97-AF65-F5344CB8AC3E}">
        <p14:creationId xmlns:p14="http://schemas.microsoft.com/office/powerpoint/2010/main" val="1013040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74C4-F10A-4895-BB4B-40BD5E403582}"/>
              </a:ext>
            </a:extLst>
          </p:cNvPr>
          <p:cNvSpPr>
            <a:spLocks noGrp="1"/>
          </p:cNvSpPr>
          <p:nvPr>
            <p:ph type="title"/>
          </p:nvPr>
        </p:nvSpPr>
        <p:spPr/>
        <p:txBody>
          <a:bodyPr/>
          <a:lstStyle/>
          <a:p>
            <a:r>
              <a:rPr lang="en-GB" dirty="0"/>
              <a:t>Core Principles – getting it right from the start</a:t>
            </a:r>
          </a:p>
        </p:txBody>
      </p:sp>
      <p:sp>
        <p:nvSpPr>
          <p:cNvPr id="3" name="Content Placeholder 2">
            <a:extLst>
              <a:ext uri="{FF2B5EF4-FFF2-40B4-BE49-F238E27FC236}">
                <a16:creationId xmlns:a16="http://schemas.microsoft.com/office/drawing/2014/main" id="{20831C55-4705-44C5-AD9B-CBDD9FE512FE}"/>
              </a:ext>
            </a:extLst>
          </p:cNvPr>
          <p:cNvSpPr>
            <a:spLocks noGrp="1"/>
          </p:cNvSpPr>
          <p:nvPr>
            <p:ph idx="1"/>
          </p:nvPr>
        </p:nvSpPr>
        <p:spPr>
          <a:xfrm>
            <a:off x="2428797" y="2597426"/>
            <a:ext cx="4619971" cy="3777622"/>
          </a:xfrm>
        </p:spPr>
        <p:txBody>
          <a:bodyPr>
            <a:normAutofit/>
          </a:bodyPr>
          <a:lstStyle/>
          <a:p>
            <a:r>
              <a:rPr lang="en-GB" sz="3200" dirty="0"/>
              <a:t>Listen and Respond</a:t>
            </a:r>
          </a:p>
          <a:p>
            <a:r>
              <a:rPr lang="en-GB" sz="3200" dirty="0"/>
              <a:t>Early Intervention</a:t>
            </a:r>
          </a:p>
          <a:p>
            <a:r>
              <a:rPr lang="en-GB" sz="3200" dirty="0"/>
              <a:t>Joining things up</a:t>
            </a:r>
          </a:p>
          <a:p>
            <a:r>
              <a:rPr lang="en-GB" sz="3200" dirty="0"/>
              <a:t>Building resilience</a:t>
            </a:r>
          </a:p>
        </p:txBody>
      </p:sp>
    </p:spTree>
    <p:extLst>
      <p:ext uri="{BB962C8B-B14F-4D97-AF65-F5344CB8AC3E}">
        <p14:creationId xmlns:p14="http://schemas.microsoft.com/office/powerpoint/2010/main" val="3948921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4134B-A438-40D9-BB45-D3F6DA6CD0DE}"/>
              </a:ext>
            </a:extLst>
          </p:cNvPr>
          <p:cNvSpPr>
            <a:spLocks noGrp="1"/>
          </p:cNvSpPr>
          <p:nvPr>
            <p:ph type="title"/>
          </p:nvPr>
        </p:nvSpPr>
        <p:spPr/>
        <p:txBody>
          <a:bodyPr/>
          <a:lstStyle/>
          <a:p>
            <a:r>
              <a:rPr lang="en-GB" dirty="0"/>
              <a:t>Accelerator Project – what does it involve?</a:t>
            </a:r>
          </a:p>
        </p:txBody>
      </p:sp>
      <p:sp>
        <p:nvSpPr>
          <p:cNvPr id="3" name="Content Placeholder 2">
            <a:extLst>
              <a:ext uri="{FF2B5EF4-FFF2-40B4-BE49-F238E27FC236}">
                <a16:creationId xmlns:a16="http://schemas.microsoft.com/office/drawing/2014/main" id="{CBD1096A-6840-4101-A341-FC2E080CD019}"/>
              </a:ext>
            </a:extLst>
          </p:cNvPr>
          <p:cNvSpPr>
            <a:spLocks noGrp="1"/>
          </p:cNvSpPr>
          <p:nvPr>
            <p:ph idx="1"/>
          </p:nvPr>
        </p:nvSpPr>
        <p:spPr/>
        <p:txBody>
          <a:bodyPr/>
          <a:lstStyle/>
          <a:p>
            <a:pPr marL="0" indent="0">
              <a:buNone/>
            </a:pPr>
            <a:r>
              <a:rPr lang="en-GB" b="1" dirty="0"/>
              <a:t>Project 1 </a:t>
            </a:r>
          </a:p>
          <a:p>
            <a:r>
              <a:rPr lang="en-GB" dirty="0"/>
              <a:t>Working with 13 mainstream schools to improve knowledge and understanding of how to support Autistic Students and their families.</a:t>
            </a:r>
          </a:p>
          <a:p>
            <a:r>
              <a:rPr lang="en-GB" dirty="0"/>
              <a:t>Linking Parent Carer Forums with these schools so that they can create local support and information groups for parent carers of children with special educational needs and disabilities, including Autism</a:t>
            </a:r>
          </a:p>
          <a:p>
            <a:r>
              <a:rPr lang="en-GB" dirty="0"/>
              <a:t>Offering ‘All About Me’ training to some young people with Autism who attend these schools – to help them explore and understand how Autism impacts their lives, both positively and negatively</a:t>
            </a:r>
          </a:p>
        </p:txBody>
      </p:sp>
    </p:spTree>
    <p:extLst>
      <p:ext uri="{BB962C8B-B14F-4D97-AF65-F5344CB8AC3E}">
        <p14:creationId xmlns:p14="http://schemas.microsoft.com/office/powerpoint/2010/main" val="1759604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DABE4-D8F4-44D3-B267-666BD0360A88}"/>
              </a:ext>
            </a:extLst>
          </p:cNvPr>
          <p:cNvSpPr>
            <a:spLocks noGrp="1"/>
          </p:cNvSpPr>
          <p:nvPr>
            <p:ph type="title"/>
          </p:nvPr>
        </p:nvSpPr>
        <p:spPr/>
        <p:txBody>
          <a:bodyPr/>
          <a:lstStyle/>
          <a:p>
            <a:r>
              <a:rPr lang="en-GB" dirty="0"/>
              <a:t>Accelerator Project - What does it involve continued…</a:t>
            </a:r>
          </a:p>
        </p:txBody>
      </p:sp>
      <p:sp>
        <p:nvSpPr>
          <p:cNvPr id="3" name="Content Placeholder 2">
            <a:extLst>
              <a:ext uri="{FF2B5EF4-FFF2-40B4-BE49-F238E27FC236}">
                <a16:creationId xmlns:a16="http://schemas.microsoft.com/office/drawing/2014/main" id="{8AFF7D79-B408-4CA0-B9A4-B024FE6DBE94}"/>
              </a:ext>
            </a:extLst>
          </p:cNvPr>
          <p:cNvSpPr>
            <a:spLocks noGrp="1"/>
          </p:cNvSpPr>
          <p:nvPr>
            <p:ph idx="1"/>
          </p:nvPr>
        </p:nvSpPr>
        <p:spPr>
          <a:xfrm>
            <a:off x="2589212" y="2006990"/>
            <a:ext cx="8915400" cy="4558748"/>
          </a:xfrm>
        </p:spPr>
        <p:txBody>
          <a:bodyPr/>
          <a:lstStyle/>
          <a:p>
            <a:pPr marL="0" indent="0">
              <a:buNone/>
            </a:pPr>
            <a:endParaRPr lang="en-GB" b="1" dirty="0"/>
          </a:p>
          <a:p>
            <a:pPr marL="0" indent="0">
              <a:buNone/>
            </a:pPr>
            <a:r>
              <a:rPr lang="en-GB" b="1" dirty="0"/>
              <a:t>Project 2</a:t>
            </a:r>
          </a:p>
          <a:p>
            <a:r>
              <a:rPr lang="en-GB" dirty="0"/>
              <a:t>Established Children and Young People’s Peer Network – bring together practitioners from education, health and social care teams and parent carers to share their experience of the system and identify barriers and opportunities</a:t>
            </a:r>
          </a:p>
          <a:p>
            <a:endParaRPr lang="en-GB" dirty="0"/>
          </a:p>
          <a:p>
            <a:endParaRPr lang="en-GB" dirty="0"/>
          </a:p>
          <a:p>
            <a:endParaRPr lang="en-GB" dirty="0"/>
          </a:p>
          <a:p>
            <a:endParaRPr lang="en-GB" dirty="0"/>
          </a:p>
          <a:p>
            <a:endParaRPr lang="en-GB" dirty="0"/>
          </a:p>
          <a:p>
            <a:endParaRPr lang="en-GB" b="1" dirty="0"/>
          </a:p>
        </p:txBody>
      </p:sp>
    </p:spTree>
    <p:extLst>
      <p:ext uri="{BB962C8B-B14F-4D97-AF65-F5344CB8AC3E}">
        <p14:creationId xmlns:p14="http://schemas.microsoft.com/office/powerpoint/2010/main" val="428732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18E21-D025-43C0-B537-82EFBD5F4302}"/>
              </a:ext>
            </a:extLst>
          </p:cNvPr>
          <p:cNvSpPr>
            <a:spLocks noGrp="1"/>
          </p:cNvSpPr>
          <p:nvPr>
            <p:ph type="title"/>
          </p:nvPr>
        </p:nvSpPr>
        <p:spPr/>
        <p:txBody>
          <a:bodyPr/>
          <a:lstStyle/>
          <a:p>
            <a:r>
              <a:rPr lang="en-GB" dirty="0"/>
              <a:t>What were we aiming to achieve?</a:t>
            </a:r>
          </a:p>
        </p:txBody>
      </p:sp>
      <p:sp>
        <p:nvSpPr>
          <p:cNvPr id="3" name="Content Placeholder 2">
            <a:extLst>
              <a:ext uri="{FF2B5EF4-FFF2-40B4-BE49-F238E27FC236}">
                <a16:creationId xmlns:a16="http://schemas.microsoft.com/office/drawing/2014/main" id="{9EEAA8EB-0A34-4ACC-B8C0-C55EE64E77B1}"/>
              </a:ext>
            </a:extLst>
          </p:cNvPr>
          <p:cNvSpPr>
            <a:spLocks noGrp="1"/>
          </p:cNvSpPr>
          <p:nvPr>
            <p:ph idx="1"/>
          </p:nvPr>
        </p:nvSpPr>
        <p:spPr/>
        <p:txBody>
          <a:bodyPr/>
          <a:lstStyle/>
          <a:p>
            <a:pPr marL="0" indent="0">
              <a:buNone/>
            </a:pPr>
            <a:r>
              <a:rPr lang="en-GB" b="1" dirty="0"/>
              <a:t>Project 1</a:t>
            </a:r>
          </a:p>
          <a:p>
            <a:r>
              <a:rPr lang="en-GB" dirty="0"/>
              <a:t>To create a supportive school environment for young people with Autism</a:t>
            </a:r>
          </a:p>
          <a:p>
            <a:r>
              <a:rPr lang="en-GB" dirty="0"/>
              <a:t>To promote a person centred approach to working with Autistic students in mainstream school – so that teaching staff understand the challenges faced by individual students and are able to put reasonable adjustments in place where needed</a:t>
            </a:r>
          </a:p>
          <a:p>
            <a:r>
              <a:rPr lang="en-GB" dirty="0"/>
              <a:t>To enable autistic young people to understand their own strengths and challenges – increasing confidence and self awareness</a:t>
            </a:r>
          </a:p>
          <a:p>
            <a:r>
              <a:rPr lang="en-GB" dirty="0"/>
              <a:t>To improve working relationships between families and the schools, by the creation of school based support groups offering peer to peer support and reducing isolation</a:t>
            </a:r>
          </a:p>
          <a:p>
            <a:endParaRPr lang="en-GB" dirty="0"/>
          </a:p>
          <a:p>
            <a:endParaRPr lang="en-GB" dirty="0"/>
          </a:p>
          <a:p>
            <a:endParaRPr lang="en-GB" dirty="0"/>
          </a:p>
        </p:txBody>
      </p:sp>
    </p:spTree>
    <p:extLst>
      <p:ext uri="{BB962C8B-B14F-4D97-AF65-F5344CB8AC3E}">
        <p14:creationId xmlns:p14="http://schemas.microsoft.com/office/powerpoint/2010/main" val="1090800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DDE1D-C939-4362-9C23-9EE643D98F56}"/>
              </a:ext>
            </a:extLst>
          </p:cNvPr>
          <p:cNvSpPr>
            <a:spLocks noGrp="1"/>
          </p:cNvSpPr>
          <p:nvPr>
            <p:ph type="title"/>
          </p:nvPr>
        </p:nvSpPr>
        <p:spPr/>
        <p:txBody>
          <a:bodyPr/>
          <a:lstStyle/>
          <a:p>
            <a:r>
              <a:rPr lang="en-GB" dirty="0"/>
              <a:t>What were we aiming to achieve continue…….</a:t>
            </a:r>
          </a:p>
        </p:txBody>
      </p:sp>
      <p:sp>
        <p:nvSpPr>
          <p:cNvPr id="3" name="Content Placeholder 2">
            <a:extLst>
              <a:ext uri="{FF2B5EF4-FFF2-40B4-BE49-F238E27FC236}">
                <a16:creationId xmlns:a16="http://schemas.microsoft.com/office/drawing/2014/main" id="{5D52A905-CA6E-4675-A524-4473CC7528AF}"/>
              </a:ext>
            </a:extLst>
          </p:cNvPr>
          <p:cNvSpPr>
            <a:spLocks noGrp="1"/>
          </p:cNvSpPr>
          <p:nvPr>
            <p:ph idx="1"/>
          </p:nvPr>
        </p:nvSpPr>
        <p:spPr/>
        <p:txBody>
          <a:bodyPr/>
          <a:lstStyle/>
          <a:p>
            <a:pPr marL="0" indent="0">
              <a:buNone/>
            </a:pPr>
            <a:r>
              <a:rPr lang="en-GB" b="1" dirty="0"/>
              <a:t>Project 2</a:t>
            </a:r>
          </a:p>
          <a:p>
            <a:r>
              <a:rPr lang="en-GB" dirty="0"/>
              <a:t>Increasing practitioners understanding of how the wider system works, beyond their own work area</a:t>
            </a:r>
          </a:p>
          <a:p>
            <a:r>
              <a:rPr lang="en-GB" dirty="0"/>
              <a:t>Exploring how different work areas impact or support each other</a:t>
            </a:r>
          </a:p>
          <a:p>
            <a:r>
              <a:rPr lang="en-GB" dirty="0"/>
              <a:t>Identify gaps and barriers in the system</a:t>
            </a:r>
          </a:p>
          <a:p>
            <a:r>
              <a:rPr lang="en-GB" dirty="0"/>
              <a:t>Share and develop good practice</a:t>
            </a:r>
          </a:p>
          <a:p>
            <a:r>
              <a:rPr lang="en-GB" dirty="0"/>
              <a:t>Developing a more joined up and co-ordinated approach to providing support</a:t>
            </a:r>
          </a:p>
          <a:p>
            <a:pPr marL="0" indent="0">
              <a:buNone/>
            </a:pPr>
            <a:endParaRPr lang="en-GB" dirty="0"/>
          </a:p>
        </p:txBody>
      </p:sp>
    </p:spTree>
    <p:extLst>
      <p:ext uri="{BB962C8B-B14F-4D97-AF65-F5344CB8AC3E}">
        <p14:creationId xmlns:p14="http://schemas.microsoft.com/office/powerpoint/2010/main" val="97630683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Neue"/>
        <a:ea typeface="Helvetica Neue"/>
        <a:cs typeface="Helvetica Neue"/>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_CHER children's health conference 2016 DS">
  <a:themeElements>
    <a:clrScheme name="Default">
      <a:dk1>
        <a:srgbClr val="000000"/>
      </a:dk1>
      <a:lt1>
        <a:srgbClr val="FFFFFF"/>
      </a:lt1>
      <a:dk2>
        <a:srgbClr val="A7A7A7"/>
      </a:dk2>
      <a:lt2>
        <a:srgbClr val="535353"/>
      </a:lt2>
      <a:accent1>
        <a:srgbClr val="00ADC6"/>
      </a:accent1>
      <a:accent2>
        <a:srgbClr val="0091C9"/>
      </a:accent2>
      <a:accent3>
        <a:srgbClr val="003893"/>
      </a:accent3>
      <a:accent4>
        <a:srgbClr val="FFFFFF"/>
      </a:accent4>
      <a:accent5>
        <a:srgbClr val="8F8F8F"/>
      </a:accent5>
      <a:accent6>
        <a:srgbClr val="6E6E6E"/>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ADC6"/>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ADC6"/>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9166</TotalTime>
  <Words>1468</Words>
  <Application>Microsoft Office PowerPoint</Application>
  <PresentationFormat>Widescreen</PresentationFormat>
  <Paragraphs>149</Paragraphs>
  <Slides>22</Slides>
  <Notes>13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22</vt:i4>
      </vt:variant>
    </vt:vector>
  </HeadingPairs>
  <TitlesOfParts>
    <vt:vector size="33" baseType="lpstr">
      <vt:lpstr>ＭＳ Ｐゴシック</vt:lpstr>
      <vt:lpstr>Arial</vt:lpstr>
      <vt:lpstr>Arial Bold</vt:lpstr>
      <vt:lpstr>Calibri</vt:lpstr>
      <vt:lpstr>Century Gothic</vt:lpstr>
      <vt:lpstr>Helvetica</vt:lpstr>
      <vt:lpstr>Open Sans</vt:lpstr>
      <vt:lpstr>Wingdings 3</vt:lpstr>
      <vt:lpstr>Wisp</vt:lpstr>
      <vt:lpstr>Office Theme</vt:lpstr>
      <vt:lpstr>1_CHER children's health conference 2016 DS</vt:lpstr>
      <vt:lpstr>PowerPoint Presentation</vt:lpstr>
      <vt:lpstr>PowerPoint Presentation</vt:lpstr>
      <vt:lpstr>PowerPoint Presentation</vt:lpstr>
      <vt:lpstr>Transforming Care Accelerator Site  Cumbria and the North East Region ‘Schools, Families &amp; Supporting Children &amp; Young People with Autism’ </vt:lpstr>
      <vt:lpstr>Core Principles – getting it right from the start</vt:lpstr>
      <vt:lpstr>Accelerator Project – what does it involve?</vt:lpstr>
      <vt:lpstr>Accelerator Project - What does it involve continued…</vt:lpstr>
      <vt:lpstr>What were we aiming to achieve?</vt:lpstr>
      <vt:lpstr>What were we aiming to achieve continue…….</vt:lpstr>
      <vt:lpstr>Accelerator project – Activity and Achievements? </vt:lpstr>
      <vt:lpstr>Activity and Achievements</vt:lpstr>
      <vt:lpstr>Activity and Achievements…….</vt:lpstr>
      <vt:lpstr>Activity and Achievements……..</vt:lpstr>
      <vt:lpstr>Journey of CYP with Learning Disabilities and or Autism - What have we learnt?</vt:lpstr>
      <vt:lpstr>Knowing our Children and Young People – What have we learnt?</vt:lpstr>
      <vt:lpstr>Making a difference? </vt:lpstr>
      <vt:lpstr>Making a Difference</vt:lpstr>
      <vt:lpstr>Autism and School Film</vt:lpstr>
      <vt:lpstr>What Next?</vt:lpstr>
      <vt:lpstr>Thank You</vt:lpstr>
      <vt:lpstr>Q &amp; 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CUMBRIA AND THE NORTH EAST - TRANSFORMING CARE Children and Young People Event</dc:title>
  <dc:creator>PACC Coordinator</dc:creator>
  <cp:lastModifiedBy>Helen.Reid</cp:lastModifiedBy>
  <cp:revision>144</cp:revision>
  <cp:lastPrinted>2019-03-13T20:15:07Z</cp:lastPrinted>
  <dcterms:created xsi:type="dcterms:W3CDTF">2017-10-19T12:39:34Z</dcterms:created>
  <dcterms:modified xsi:type="dcterms:W3CDTF">2019-06-11T08:59:08Z</dcterms:modified>
</cp:coreProperties>
</file>