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0" r:id="rId3"/>
  </p:sldMasterIdLst>
  <p:notesMasterIdLst>
    <p:notesMasterId r:id="rId35"/>
  </p:notesMasterIdLst>
  <p:sldIdLst>
    <p:sldId id="400" r:id="rId4"/>
    <p:sldId id="402" r:id="rId5"/>
    <p:sldId id="706" r:id="rId6"/>
    <p:sldId id="677" r:id="rId7"/>
    <p:sldId id="697" r:id="rId8"/>
    <p:sldId id="680" r:id="rId9"/>
    <p:sldId id="419" r:id="rId10"/>
    <p:sldId id="681" r:id="rId11"/>
    <p:sldId id="695" r:id="rId12"/>
    <p:sldId id="693" r:id="rId13"/>
    <p:sldId id="696" r:id="rId14"/>
    <p:sldId id="414" r:id="rId15"/>
    <p:sldId id="682" r:id="rId16"/>
    <p:sldId id="708" r:id="rId17"/>
    <p:sldId id="683" r:id="rId18"/>
    <p:sldId id="698" r:id="rId19"/>
    <p:sldId id="699" r:id="rId20"/>
    <p:sldId id="701" r:id="rId21"/>
    <p:sldId id="702" r:id="rId22"/>
    <p:sldId id="703" r:id="rId23"/>
    <p:sldId id="691" r:id="rId24"/>
    <p:sldId id="704" r:id="rId25"/>
    <p:sldId id="694" r:id="rId26"/>
    <p:sldId id="692" r:id="rId27"/>
    <p:sldId id="684" r:id="rId28"/>
    <p:sldId id="707" r:id="rId29"/>
    <p:sldId id="689" r:id="rId30"/>
    <p:sldId id="687" r:id="rId31"/>
    <p:sldId id="705" r:id="rId32"/>
    <p:sldId id="688" r:id="rId33"/>
    <p:sldId id="403" r:id="rId34"/>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C10FEB-B759-4FF0-9523-C41AF6A3ECFF}">
          <p14:sldIdLst>
            <p14:sldId id="400"/>
            <p14:sldId id="402"/>
            <p14:sldId id="706"/>
            <p14:sldId id="677"/>
            <p14:sldId id="697"/>
            <p14:sldId id="680"/>
            <p14:sldId id="419"/>
            <p14:sldId id="681"/>
            <p14:sldId id="695"/>
          </p14:sldIdLst>
        </p14:section>
        <p14:section name="AIMS/OUTLINE" id="{98B90DA5-8921-4998-9E3C-3911F5CE57CD}">
          <p14:sldIdLst>
            <p14:sldId id="693"/>
            <p14:sldId id="696"/>
            <p14:sldId id="414"/>
            <p14:sldId id="682"/>
            <p14:sldId id="708"/>
            <p14:sldId id="683"/>
            <p14:sldId id="698"/>
            <p14:sldId id="699"/>
            <p14:sldId id="701"/>
            <p14:sldId id="702"/>
            <p14:sldId id="703"/>
            <p14:sldId id="691"/>
            <p14:sldId id="704"/>
            <p14:sldId id="694"/>
            <p14:sldId id="692"/>
            <p14:sldId id="684"/>
            <p14:sldId id="707"/>
            <p14:sldId id="689"/>
            <p14:sldId id="687"/>
            <p14:sldId id="705"/>
            <p14:sldId id="688"/>
            <p14:sldId id="4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82068"/>
    <a:srgbClr val="7944A0"/>
    <a:srgbClr val="76429B"/>
    <a:srgbClr val="6D6E71"/>
    <a:srgbClr val="DCF4F8"/>
    <a:srgbClr val="76429C"/>
    <a:srgbClr val="989A97"/>
    <a:srgbClr val="E0C4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66040" autoAdjust="0"/>
  </p:normalViewPr>
  <p:slideViewPr>
    <p:cSldViewPr snapToGrid="0">
      <p:cViewPr varScale="1">
        <p:scale>
          <a:sx n="58" d="100"/>
          <a:sy n="58" d="100"/>
        </p:scale>
        <p:origin x="1555"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54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5" y="2"/>
            <a:ext cx="2945659" cy="495426"/>
          </a:xfrm>
          <a:prstGeom prst="rect">
            <a:avLst/>
          </a:prstGeom>
        </p:spPr>
        <p:txBody>
          <a:bodyPr vert="horz" lIns="91440" tIns="45720" rIns="91440" bIns="45720" rtlCol="0"/>
          <a:lstStyle>
            <a:lvl1pPr algn="r">
              <a:defRPr sz="1200"/>
            </a:lvl1pPr>
          </a:lstStyle>
          <a:p>
            <a:fld id="{583F0752-AE4B-4D19-B6CB-A117F9B3FF98}" type="datetimeFigureOut">
              <a:rPr lang="en-GB" smtClean="0"/>
              <a:t>02/07/2019</a:t>
            </a:fld>
            <a:endParaRPr lang="en-GB"/>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983"/>
            <a:ext cx="5438140" cy="38879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378825"/>
            <a:ext cx="2945659" cy="4954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378825"/>
            <a:ext cx="2945659" cy="495425"/>
          </a:xfrm>
          <a:prstGeom prst="rect">
            <a:avLst/>
          </a:prstGeom>
        </p:spPr>
        <p:txBody>
          <a:bodyPr vert="horz" lIns="91440" tIns="45720" rIns="91440" bIns="45720" rtlCol="0" anchor="b"/>
          <a:lstStyle>
            <a:lvl1pPr algn="r">
              <a:defRPr sz="1200"/>
            </a:lvl1pPr>
          </a:lstStyle>
          <a:p>
            <a:fld id="{DD755217-295D-43ED-B053-D134752EA68D}" type="slidenum">
              <a:rPr lang="en-GB" smtClean="0"/>
              <a:t>‹#›</a:t>
            </a:fld>
            <a:endParaRPr lang="en-GB"/>
          </a:p>
        </p:txBody>
      </p:sp>
    </p:spTree>
    <p:extLst>
      <p:ext uri="{BB962C8B-B14F-4D97-AF65-F5344CB8AC3E}">
        <p14:creationId xmlns:p14="http://schemas.microsoft.com/office/powerpoint/2010/main" val="260402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755217-295D-43ED-B053-D134752EA68D}" type="slidenum">
              <a:rPr lang="en-GB" smtClean="0"/>
              <a:t>1</a:t>
            </a:fld>
            <a:endParaRPr lang="en-GB"/>
          </a:p>
        </p:txBody>
      </p:sp>
    </p:spTree>
    <p:extLst>
      <p:ext uri="{BB962C8B-B14F-4D97-AF65-F5344CB8AC3E}">
        <p14:creationId xmlns:p14="http://schemas.microsoft.com/office/powerpoint/2010/main" val="4246433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10</a:t>
            </a:fld>
            <a:endParaRPr lang="en-GB"/>
          </a:p>
        </p:txBody>
      </p:sp>
    </p:spTree>
    <p:extLst>
      <p:ext uri="{BB962C8B-B14F-4D97-AF65-F5344CB8AC3E}">
        <p14:creationId xmlns:p14="http://schemas.microsoft.com/office/powerpoint/2010/main" val="2426521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11</a:t>
            </a:fld>
            <a:endParaRPr lang="en-GB"/>
          </a:p>
        </p:txBody>
      </p:sp>
    </p:spTree>
    <p:extLst>
      <p:ext uri="{BB962C8B-B14F-4D97-AF65-F5344CB8AC3E}">
        <p14:creationId xmlns:p14="http://schemas.microsoft.com/office/powerpoint/2010/main" val="1876008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aseline="0" dirty="0"/>
              <a:t>GA</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SEN register</a:t>
            </a: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12</a:t>
            </a:fld>
            <a:endParaRPr lang="en-GB"/>
          </a:p>
        </p:txBody>
      </p:sp>
    </p:spTree>
    <p:extLst>
      <p:ext uri="{BB962C8B-B14F-4D97-AF65-F5344CB8AC3E}">
        <p14:creationId xmlns:p14="http://schemas.microsoft.com/office/powerpoint/2010/main" val="3889820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13</a:t>
            </a:fld>
            <a:endParaRPr lang="en-GB"/>
          </a:p>
        </p:txBody>
      </p:sp>
    </p:spTree>
    <p:extLst>
      <p:ext uri="{BB962C8B-B14F-4D97-AF65-F5344CB8AC3E}">
        <p14:creationId xmlns:p14="http://schemas.microsoft.com/office/powerpoint/2010/main" val="500774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14</a:t>
            </a:fld>
            <a:endParaRPr lang="en-GB"/>
          </a:p>
        </p:txBody>
      </p:sp>
    </p:spTree>
    <p:extLst>
      <p:ext uri="{BB962C8B-B14F-4D97-AF65-F5344CB8AC3E}">
        <p14:creationId xmlns:p14="http://schemas.microsoft.com/office/powerpoint/2010/main" val="925612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982068"/>
                </a:solidFill>
              </a:rPr>
              <a:t>The first and most important response to any pupil who may have SEN is always   CLICK     high-quality teaching, targeted at any areas of weakness. This will be carried out by the class or subject teacher, sometimes supported by a teaching assistant if they have access to one.</a:t>
            </a:r>
          </a:p>
          <a:p>
            <a:endParaRPr lang="en-GB" sz="1200" dirty="0">
              <a:solidFill>
                <a:srgbClr val="982068"/>
              </a:solidFill>
            </a:endParaRPr>
          </a:p>
          <a:p>
            <a:r>
              <a:rPr lang="en-GB" sz="1200" dirty="0">
                <a:solidFill>
                  <a:srgbClr val="982068"/>
                </a:solidFill>
              </a:rPr>
              <a:t>If the pupil continues to make less than expected progress, the class or subject teacher may put an   CLICK    intervention in place, for example, additional phonics teaching. This does not necessarily mean this pupil has SEN.</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If progress is still a concern despite high quality targeted teaching and possibly intervention, the class or subject teacher should be talking to the SENCO to assess whether a pupil may have SEN</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Or course, CLICK    information from parents should support and inform this process, and   CLICK   parent must be informed if their child is identified as having SEN</a:t>
            </a:r>
          </a:p>
        </p:txBody>
      </p:sp>
      <p:sp>
        <p:nvSpPr>
          <p:cNvPr id="4" name="Slide Number Placeholder 3"/>
          <p:cNvSpPr>
            <a:spLocks noGrp="1"/>
          </p:cNvSpPr>
          <p:nvPr>
            <p:ph type="sldNum" sz="quarter" idx="10"/>
          </p:nvPr>
        </p:nvSpPr>
        <p:spPr/>
        <p:txBody>
          <a:bodyPr/>
          <a:lstStyle/>
          <a:p>
            <a:fld id="{FC8D3523-CD51-4DD1-BFDF-BC00FA984DAC}" type="slidenum">
              <a:rPr lang="en-GB" smtClean="0"/>
              <a:t>15</a:t>
            </a:fld>
            <a:endParaRPr lang="en-GB"/>
          </a:p>
        </p:txBody>
      </p:sp>
    </p:spTree>
    <p:extLst>
      <p:ext uri="{BB962C8B-B14F-4D97-AF65-F5344CB8AC3E}">
        <p14:creationId xmlns:p14="http://schemas.microsoft.com/office/powerpoint/2010/main" val="881096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16</a:t>
            </a:fld>
            <a:endParaRPr lang="en-GB"/>
          </a:p>
        </p:txBody>
      </p:sp>
    </p:spTree>
    <p:extLst>
      <p:ext uri="{BB962C8B-B14F-4D97-AF65-F5344CB8AC3E}">
        <p14:creationId xmlns:p14="http://schemas.microsoft.com/office/powerpoint/2010/main" val="2527016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aseline="0" dirty="0"/>
              <a:t>May have needs across one or more areas</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‘the purpose of identification is to work out what action the schools needs to take, not to fit a pupil into a category’</a:t>
            </a:r>
          </a:p>
        </p:txBody>
      </p:sp>
      <p:sp>
        <p:nvSpPr>
          <p:cNvPr id="4" name="Slide Number Placeholder 3"/>
          <p:cNvSpPr>
            <a:spLocks noGrp="1"/>
          </p:cNvSpPr>
          <p:nvPr>
            <p:ph type="sldNum" sz="quarter" idx="10"/>
          </p:nvPr>
        </p:nvSpPr>
        <p:spPr/>
        <p:txBody>
          <a:bodyPr/>
          <a:lstStyle/>
          <a:p>
            <a:fld id="{FC8D3523-CD51-4DD1-BFDF-BC00FA984DAC}" type="slidenum">
              <a:rPr lang="en-GB" smtClean="0"/>
              <a:t>17</a:t>
            </a:fld>
            <a:endParaRPr lang="en-GB"/>
          </a:p>
        </p:txBody>
      </p:sp>
    </p:spTree>
    <p:extLst>
      <p:ext uri="{BB962C8B-B14F-4D97-AF65-F5344CB8AC3E}">
        <p14:creationId xmlns:p14="http://schemas.microsoft.com/office/powerpoint/2010/main" val="2992234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18</a:t>
            </a:fld>
            <a:endParaRPr lang="en-GB"/>
          </a:p>
        </p:txBody>
      </p:sp>
    </p:spTree>
    <p:extLst>
      <p:ext uri="{BB962C8B-B14F-4D97-AF65-F5344CB8AC3E}">
        <p14:creationId xmlns:p14="http://schemas.microsoft.com/office/powerpoint/2010/main" val="4220975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19</a:t>
            </a:fld>
            <a:endParaRPr lang="en-GB"/>
          </a:p>
        </p:txBody>
      </p:sp>
    </p:spTree>
    <p:extLst>
      <p:ext uri="{BB962C8B-B14F-4D97-AF65-F5344CB8AC3E}">
        <p14:creationId xmlns:p14="http://schemas.microsoft.com/office/powerpoint/2010/main" val="135157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755217-295D-43ED-B053-D134752EA68D}" type="slidenum">
              <a:rPr lang="en-GB" smtClean="0"/>
              <a:t>2</a:t>
            </a:fld>
            <a:endParaRPr lang="en-GB"/>
          </a:p>
        </p:txBody>
      </p:sp>
    </p:spTree>
    <p:extLst>
      <p:ext uri="{BB962C8B-B14F-4D97-AF65-F5344CB8AC3E}">
        <p14:creationId xmlns:p14="http://schemas.microsoft.com/office/powerpoint/2010/main" val="118663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20</a:t>
            </a:fld>
            <a:endParaRPr lang="en-GB"/>
          </a:p>
        </p:txBody>
      </p:sp>
    </p:spTree>
    <p:extLst>
      <p:ext uri="{BB962C8B-B14F-4D97-AF65-F5344CB8AC3E}">
        <p14:creationId xmlns:p14="http://schemas.microsoft.com/office/powerpoint/2010/main" val="1344537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It can be challenging for schools to be able to access some specialists, despite their best efforts.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If a child needs to see a medical professional, such as a paediatrician, parents will need to go via their GP</a:t>
            </a:r>
          </a:p>
        </p:txBody>
      </p:sp>
      <p:sp>
        <p:nvSpPr>
          <p:cNvPr id="4" name="Slide Number Placeholder 3"/>
          <p:cNvSpPr>
            <a:spLocks noGrp="1"/>
          </p:cNvSpPr>
          <p:nvPr>
            <p:ph type="sldNum" sz="quarter" idx="10"/>
          </p:nvPr>
        </p:nvSpPr>
        <p:spPr/>
        <p:txBody>
          <a:bodyPr/>
          <a:lstStyle/>
          <a:p>
            <a:fld id="{FC8D3523-CD51-4DD1-BFDF-BC00FA984DAC}" type="slidenum">
              <a:rPr lang="en-GB" smtClean="0"/>
              <a:t>21</a:t>
            </a:fld>
            <a:endParaRPr lang="en-GB"/>
          </a:p>
        </p:txBody>
      </p:sp>
    </p:spTree>
    <p:extLst>
      <p:ext uri="{BB962C8B-B14F-4D97-AF65-F5344CB8AC3E}">
        <p14:creationId xmlns:p14="http://schemas.microsoft.com/office/powerpoint/2010/main" val="1307947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22</a:t>
            </a:fld>
            <a:endParaRPr lang="en-GB"/>
          </a:p>
        </p:txBody>
      </p:sp>
    </p:spTree>
    <p:extLst>
      <p:ext uri="{BB962C8B-B14F-4D97-AF65-F5344CB8AC3E}">
        <p14:creationId xmlns:p14="http://schemas.microsoft.com/office/powerpoint/2010/main" val="448246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23</a:t>
            </a:fld>
            <a:endParaRPr lang="en-GB"/>
          </a:p>
        </p:txBody>
      </p:sp>
    </p:spTree>
    <p:extLst>
      <p:ext uri="{BB962C8B-B14F-4D97-AF65-F5344CB8AC3E}">
        <p14:creationId xmlns:p14="http://schemas.microsoft.com/office/powerpoint/2010/main" val="32061626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24</a:t>
            </a:fld>
            <a:endParaRPr lang="en-GB"/>
          </a:p>
        </p:txBody>
      </p:sp>
    </p:spTree>
    <p:extLst>
      <p:ext uri="{BB962C8B-B14F-4D97-AF65-F5344CB8AC3E}">
        <p14:creationId xmlns:p14="http://schemas.microsoft.com/office/powerpoint/2010/main" val="22259703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25</a:t>
            </a:fld>
            <a:endParaRPr lang="en-GB"/>
          </a:p>
        </p:txBody>
      </p:sp>
    </p:spTree>
    <p:extLst>
      <p:ext uri="{BB962C8B-B14F-4D97-AF65-F5344CB8AC3E}">
        <p14:creationId xmlns:p14="http://schemas.microsoft.com/office/powerpoint/2010/main" val="31551183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26</a:t>
            </a:fld>
            <a:endParaRPr lang="en-GB"/>
          </a:p>
        </p:txBody>
      </p:sp>
    </p:spTree>
    <p:extLst>
      <p:ext uri="{BB962C8B-B14F-4D97-AF65-F5344CB8AC3E}">
        <p14:creationId xmlns:p14="http://schemas.microsoft.com/office/powerpoint/2010/main" val="2292276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27</a:t>
            </a:fld>
            <a:endParaRPr lang="en-GB"/>
          </a:p>
        </p:txBody>
      </p:sp>
    </p:spTree>
    <p:extLst>
      <p:ext uri="{BB962C8B-B14F-4D97-AF65-F5344CB8AC3E}">
        <p14:creationId xmlns:p14="http://schemas.microsoft.com/office/powerpoint/2010/main" val="2410986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aseline="0" dirty="0"/>
              <a:t>SENDIASS</a:t>
            </a:r>
          </a:p>
          <a:p>
            <a:pPr marL="171450" indent="-171450">
              <a:buFont typeface="Arial" panose="020B0604020202020204" pitchFamily="34" charset="0"/>
              <a:buChar char="•"/>
            </a:pPr>
            <a:r>
              <a:rPr lang="en-GB" baseline="0" dirty="0"/>
              <a:t>IPSEA</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Possible to appeal against decisions and go to mediation and ultimately tribunal  - always look for legal advice from one of these organisations</a:t>
            </a:r>
          </a:p>
        </p:txBody>
      </p:sp>
      <p:sp>
        <p:nvSpPr>
          <p:cNvPr id="4" name="Slide Number Placeholder 3"/>
          <p:cNvSpPr>
            <a:spLocks noGrp="1"/>
          </p:cNvSpPr>
          <p:nvPr>
            <p:ph type="sldNum" sz="quarter" idx="10"/>
          </p:nvPr>
        </p:nvSpPr>
        <p:spPr/>
        <p:txBody>
          <a:bodyPr/>
          <a:lstStyle/>
          <a:p>
            <a:fld id="{FC8D3523-CD51-4DD1-BFDF-BC00FA984DAC}" type="slidenum">
              <a:rPr lang="en-GB" smtClean="0"/>
              <a:t>28</a:t>
            </a:fld>
            <a:endParaRPr lang="en-GB"/>
          </a:p>
        </p:txBody>
      </p:sp>
    </p:spTree>
    <p:extLst>
      <p:ext uri="{BB962C8B-B14F-4D97-AF65-F5344CB8AC3E}">
        <p14:creationId xmlns:p14="http://schemas.microsoft.com/office/powerpoint/2010/main" val="29826499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aseline="0" dirty="0"/>
          </a:p>
        </p:txBody>
      </p:sp>
      <p:sp>
        <p:nvSpPr>
          <p:cNvPr id="4" name="Slide Number Placeholder 3"/>
          <p:cNvSpPr>
            <a:spLocks noGrp="1"/>
          </p:cNvSpPr>
          <p:nvPr>
            <p:ph type="sldNum" sz="quarter" idx="10"/>
          </p:nvPr>
        </p:nvSpPr>
        <p:spPr/>
        <p:txBody>
          <a:bodyPr/>
          <a:lstStyle/>
          <a:p>
            <a:fld id="{FC8D3523-CD51-4DD1-BFDF-BC00FA984DAC}" type="slidenum">
              <a:rPr lang="en-GB" smtClean="0"/>
              <a:t>29</a:t>
            </a:fld>
            <a:endParaRPr lang="en-GB"/>
          </a:p>
        </p:txBody>
      </p:sp>
    </p:spTree>
    <p:extLst>
      <p:ext uri="{BB962C8B-B14F-4D97-AF65-F5344CB8AC3E}">
        <p14:creationId xmlns:p14="http://schemas.microsoft.com/office/powerpoint/2010/main" val="407978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755217-295D-43ED-B053-D134752EA68D}" type="slidenum">
              <a:rPr lang="en-GB" smtClean="0"/>
              <a:t>3</a:t>
            </a:fld>
            <a:endParaRPr lang="en-GB"/>
          </a:p>
        </p:txBody>
      </p:sp>
    </p:spTree>
    <p:extLst>
      <p:ext uri="{BB962C8B-B14F-4D97-AF65-F5344CB8AC3E}">
        <p14:creationId xmlns:p14="http://schemas.microsoft.com/office/powerpoint/2010/main" val="1843675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30</a:t>
            </a:fld>
            <a:endParaRPr lang="en-GB"/>
          </a:p>
        </p:txBody>
      </p:sp>
    </p:spTree>
    <p:extLst>
      <p:ext uri="{BB962C8B-B14F-4D97-AF65-F5344CB8AC3E}">
        <p14:creationId xmlns:p14="http://schemas.microsoft.com/office/powerpoint/2010/main" val="24002413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D755217-295D-43ED-B053-D134752EA68D}" type="slidenum">
              <a:rPr lang="en-GB" smtClean="0"/>
              <a:t>31</a:t>
            </a:fld>
            <a:endParaRPr lang="en-GB"/>
          </a:p>
        </p:txBody>
      </p:sp>
    </p:spTree>
    <p:extLst>
      <p:ext uri="{BB962C8B-B14F-4D97-AF65-F5344CB8AC3E}">
        <p14:creationId xmlns:p14="http://schemas.microsoft.com/office/powerpoint/2010/main" val="1143734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Start by saying what nasen is and my role in it.</a:t>
            </a:r>
          </a:p>
          <a:p>
            <a:endParaRPr lang="en-GB" dirty="0"/>
          </a:p>
          <a:p>
            <a:r>
              <a:rPr lang="en-GB" dirty="0"/>
              <a:t>Then  go through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ECC62-0105-4377-B694-CB3044B01F72}"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062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C8D3523-CD51-4DD1-BFDF-BC00FA984DAC}" type="slidenum">
              <a:rPr lang="en-GB" smtClean="0"/>
              <a:t>5</a:t>
            </a:fld>
            <a:endParaRPr lang="en-GB"/>
          </a:p>
        </p:txBody>
      </p:sp>
    </p:spTree>
    <p:extLst>
      <p:ext uri="{BB962C8B-B14F-4D97-AF65-F5344CB8AC3E}">
        <p14:creationId xmlns:p14="http://schemas.microsoft.com/office/powerpoint/2010/main" val="4157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Equality Act provides a legal framework to protect the rights of individuals and advance equality of opportunity for all. </a:t>
            </a:r>
          </a:p>
          <a:p>
            <a:endParaRPr lang="en-GB" b="1" dirty="0"/>
          </a:p>
          <a:p>
            <a:r>
              <a:rPr lang="en-GB" b="1" dirty="0"/>
              <a:t>Disability in one of the protected characteristics, and covers a wider range than people sometimes realise. For example, ADHD, dyslexia and autism are all ‘disabilities’ under the Equality Act </a:t>
            </a:r>
          </a:p>
          <a:p>
            <a:endParaRPr lang="en-GB" b="1" dirty="0"/>
          </a:p>
          <a:p>
            <a:r>
              <a:rPr lang="en-GB" b="1" dirty="0"/>
              <a:t>Go through requirements for schools. Mention SEN governor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7B2E1-E63A-4B27-A01C-2386DD1610D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5557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legislation, on which the SEND code of Practice is based, places the child squarely at the centre of all decision making at every level.</a:t>
            </a:r>
          </a:p>
          <a:p>
            <a:endParaRPr lang="en-GB" b="1" dirty="0"/>
          </a:p>
          <a:p>
            <a:r>
              <a:rPr lang="en-GB" b="1" dirty="0"/>
              <a:t>Go through core principles CLICK</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7B2E1-E63A-4B27-A01C-2386DD1610D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0454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This is statutory guidance that all state-funded schools MUST have regard to, as must LAs, special schools, FE and sixth form colleges, PRUs, EY providers that receive funded places, NHS, CCGs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7B2E1-E63A-4B27-A01C-2386DD1610D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3461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7B2E1-E63A-4B27-A01C-2386DD1610D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136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7690935"/>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584279056"/>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pic>
        <p:nvPicPr>
          <p:cNvPr id="12" name="Connect PPBG 17 Aug35.jpg" descr="Connect PPBG 17 Aug35.jpg"/>
          <p:cNvPicPr>
            <a:picLocks noChangeAspect="1"/>
          </p:cNvPicPr>
          <p:nvPr/>
        </p:nvPicPr>
        <p:blipFill>
          <a:blip r:embed="rId2"/>
          <a:stretch>
            <a:fillRect/>
          </a:stretch>
        </p:blipFill>
        <p:spPr>
          <a:xfrm>
            <a:off x="0" y="1070"/>
            <a:ext cx="12192000" cy="6855860"/>
          </a:xfrm>
          <a:prstGeom prst="rect">
            <a:avLst/>
          </a:prstGeom>
          <a:ln w="12700">
            <a:miter lim="400000"/>
          </a:ln>
        </p:spPr>
      </p:pic>
      <p:sp>
        <p:nvSpPr>
          <p:cNvPr id="13" name="TITLE TEXT"/>
          <p:cNvSpPr txBox="1">
            <a:spLocks noGrp="1"/>
          </p:cNvSpPr>
          <p:nvPr>
            <p:ph type="body" sz="quarter" idx="13"/>
          </p:nvPr>
        </p:nvSpPr>
        <p:spPr>
          <a:xfrm>
            <a:off x="596959" y="1719580"/>
            <a:ext cx="10998083" cy="646331"/>
          </a:xfrm>
          <a:prstGeom prst="rect">
            <a:avLst/>
          </a:prstGeom>
        </p:spPr>
        <p:txBody>
          <a:bodyPr>
            <a:spAutoFit/>
          </a:bodyPr>
          <a:lstStyle>
            <a:lvl1pPr marL="0" indent="0" algn="ctr" defTabSz="457200">
              <a:buSzTx/>
              <a:buFontTx/>
              <a:buNone/>
              <a:defRPr sz="4000">
                <a:latin typeface="Calibri"/>
                <a:ea typeface="Calibri"/>
                <a:cs typeface="Calibri"/>
                <a:sym typeface="Calibri"/>
              </a:defRPr>
            </a:lvl1pPr>
          </a:lstStyle>
          <a:p>
            <a:r>
              <a:t>TITLE TEXT</a:t>
            </a:r>
          </a:p>
        </p:txBody>
      </p:sp>
      <p:sp>
        <p:nvSpPr>
          <p:cNvPr id="14" name="Subhead text to go here"/>
          <p:cNvSpPr txBox="1">
            <a:spLocks noGrp="1"/>
          </p:cNvSpPr>
          <p:nvPr>
            <p:ph type="body" sz="half" idx="14"/>
          </p:nvPr>
        </p:nvSpPr>
        <p:spPr>
          <a:xfrm>
            <a:off x="1179381" y="3145332"/>
            <a:ext cx="9833239" cy="1706516"/>
          </a:xfrm>
          <a:prstGeom prst="rect">
            <a:avLst/>
          </a:prstGeom>
        </p:spPr>
        <p:txBody>
          <a:bodyPr/>
          <a:lstStyle>
            <a:lvl1pPr marL="0" indent="0" algn="ctr" defTabSz="457200">
              <a:spcBef>
                <a:spcPts val="600"/>
              </a:spcBef>
              <a:buSzTx/>
              <a:buFontTx/>
              <a:buNone/>
              <a:defRPr sz="2000">
                <a:latin typeface="Calibri"/>
                <a:ea typeface="Calibri"/>
                <a:cs typeface="Calibri"/>
                <a:sym typeface="Calibri"/>
              </a:defRPr>
            </a:lvl1pPr>
          </a:lstStyle>
          <a:p>
            <a:r>
              <a:t>Subhead text to go here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7202189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838200" y="1911473"/>
            <a:ext cx="10515600" cy="4113770"/>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a:solidFill>
                  <a:srgbClr val="7EB142"/>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a:solidFill>
                  <a:srgbClr val="7EB142"/>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solidFill>
                  <a:srgbClr val="7EB142"/>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6" name="Title 1"/>
          <p:cNvSpPr>
            <a:spLocks noGrp="1"/>
          </p:cNvSpPr>
          <p:nvPr>
            <p:ph type="title"/>
          </p:nvPr>
        </p:nvSpPr>
        <p:spPr>
          <a:xfrm>
            <a:off x="226947" y="359259"/>
            <a:ext cx="7886700" cy="868445"/>
          </a:xfrm>
        </p:spPr>
        <p:txBody>
          <a:bodyPr>
            <a:normAutofit/>
          </a:bodyPr>
          <a:lstStyle>
            <a:lvl1pPr>
              <a:defRPr sz="36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982674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87264"/>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1911473"/>
            <a:ext cx="10515600" cy="4113770"/>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a:solidFill>
                  <a:srgbClr val="7EB142"/>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a:solidFill>
                  <a:srgbClr val="7EB142"/>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solidFill>
                  <a:srgbClr val="7EB142"/>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7"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186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0" i="0">
                <a:solidFill>
                  <a:srgbClr val="016537"/>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0" i="0">
                <a:solidFill>
                  <a:srgbClr val="982068"/>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45526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838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4" name="Content Placeholder 3"/>
          <p:cNvSpPr>
            <a:spLocks noGrp="1"/>
          </p:cNvSpPr>
          <p:nvPr>
            <p:ph sz="half" idx="2" hasCustomPrompt="1"/>
          </p:nvPr>
        </p:nvSpPr>
        <p:spPr>
          <a:xfrm>
            <a:off x="6172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9" name="Title 1"/>
          <p:cNvSpPr txBox="1">
            <a:spLocks/>
          </p:cNvSpPr>
          <p:nvPr userDrawn="1"/>
        </p:nvSpPr>
        <p:spPr>
          <a:xfrm>
            <a:off x="838200" y="29768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GB" dirty="0">
              <a:solidFill>
                <a:prstClr val="white"/>
              </a:solidFill>
              <a:latin typeface="Arial" panose="020B0604020202020204" pitchFamily="34" charset="0"/>
              <a:cs typeface="Arial" panose="020B0604020202020204" pitchFamily="34" charset="0"/>
            </a:endParaRPr>
          </a:p>
        </p:txBody>
      </p:sp>
      <p:sp>
        <p:nvSpPr>
          <p:cNvPr id="21"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594510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839788" y="2505075"/>
            <a:ext cx="5157787" cy="368458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i="0">
                <a:solidFill>
                  <a:srgbClr val="01653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hasCustomPrompt="1"/>
          </p:nvPr>
        </p:nvSpPr>
        <p:spPr>
          <a:xfrm>
            <a:off x="6172200" y="2505075"/>
            <a:ext cx="5183188" cy="368458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3" name="Text Placeholder 4"/>
          <p:cNvSpPr>
            <a:spLocks noGrp="1"/>
          </p:cNvSpPr>
          <p:nvPr>
            <p:ph type="body" sz="quarter" idx="10"/>
          </p:nvPr>
        </p:nvSpPr>
        <p:spPr>
          <a:xfrm>
            <a:off x="814387" y="1676174"/>
            <a:ext cx="5183188" cy="823912"/>
          </a:xfrm>
        </p:spPr>
        <p:txBody>
          <a:bodyPr anchor="b"/>
          <a:lstStyle>
            <a:lvl1pPr marL="0" indent="0">
              <a:buNone/>
              <a:defRPr sz="2400" b="0" i="0">
                <a:solidFill>
                  <a:srgbClr val="01653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8279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726890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838200" y="1911473"/>
            <a:ext cx="10515600" cy="411377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a:solidFill>
                  <a:srgbClr val="7EB142"/>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a:solidFill>
                  <a:srgbClr val="7EB142"/>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solidFill>
                  <a:srgbClr val="7EB142"/>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108143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1911473"/>
            <a:ext cx="10515600" cy="4113770"/>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a:solidFill>
                  <a:srgbClr val="7EB142"/>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a:solidFill>
                  <a:srgbClr val="7EB142"/>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solidFill>
                  <a:srgbClr val="7EB142"/>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7"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193719478"/>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3475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1246707"/>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1911473"/>
            <a:ext cx="10515600" cy="4113770"/>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a:solidFill>
                  <a:srgbClr val="7EB142"/>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a:solidFill>
                  <a:srgbClr val="7EB142"/>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solidFill>
                  <a:srgbClr val="7EB142"/>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rgbClr val="7EB142"/>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7"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82468754"/>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0" i="0">
                <a:solidFill>
                  <a:srgbClr val="016537"/>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0" i="0">
                <a:solidFill>
                  <a:srgbClr val="982068"/>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228243226"/>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838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4" name="Content Placeholder 3"/>
          <p:cNvSpPr>
            <a:spLocks noGrp="1"/>
          </p:cNvSpPr>
          <p:nvPr>
            <p:ph sz="half" idx="2" hasCustomPrompt="1"/>
          </p:nvPr>
        </p:nvSpPr>
        <p:spPr>
          <a:xfrm>
            <a:off x="6172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9" name="Title 1"/>
          <p:cNvSpPr txBox="1">
            <a:spLocks/>
          </p:cNvSpPr>
          <p:nvPr userDrawn="1"/>
        </p:nvSpPr>
        <p:spPr>
          <a:xfrm>
            <a:off x="838200" y="29768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GB" dirty="0">
              <a:solidFill>
                <a:prstClr val="white"/>
              </a:solidFill>
              <a:latin typeface="Arial" panose="020B0604020202020204" pitchFamily="34" charset="0"/>
              <a:cs typeface="Arial" panose="020B0604020202020204" pitchFamily="34" charset="0"/>
            </a:endParaRPr>
          </a:p>
        </p:txBody>
      </p:sp>
      <p:sp>
        <p:nvSpPr>
          <p:cNvPr id="21"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12767245"/>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839788" y="2505075"/>
            <a:ext cx="5157787" cy="368458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i="0">
                <a:solidFill>
                  <a:srgbClr val="01653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hasCustomPrompt="1"/>
          </p:nvPr>
        </p:nvSpPr>
        <p:spPr>
          <a:xfrm>
            <a:off x="6172200" y="2505075"/>
            <a:ext cx="5183188" cy="368458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3" name="Text Placeholder 4"/>
          <p:cNvSpPr>
            <a:spLocks noGrp="1"/>
          </p:cNvSpPr>
          <p:nvPr>
            <p:ph type="body" sz="quarter" idx="10"/>
          </p:nvPr>
        </p:nvSpPr>
        <p:spPr>
          <a:xfrm>
            <a:off x="814387" y="1676174"/>
            <a:ext cx="5183188" cy="823912"/>
          </a:xfrm>
        </p:spPr>
        <p:txBody>
          <a:bodyPr anchor="b"/>
          <a:lstStyle>
            <a:lvl1pPr marL="0" indent="0">
              <a:buNone/>
              <a:defRPr sz="2400" b="0" i="0">
                <a:solidFill>
                  <a:srgbClr val="01653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689393"/>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127983717"/>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670639066"/>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426539083"/>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52642182"/>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0" i="0">
                <a:solidFill>
                  <a:srgbClr val="016537"/>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0" i="0">
                <a:solidFill>
                  <a:srgbClr val="982068"/>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87947049"/>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229463283"/>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0426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1_two content">
    <p:spTree>
      <p:nvGrpSpPr>
        <p:cNvPr id="1" name=""/>
        <p:cNvGrpSpPr/>
        <p:nvPr/>
      </p:nvGrpSpPr>
      <p:grpSpPr>
        <a:xfrm>
          <a:off x="0" y="0"/>
          <a:ext cx="0" cy="0"/>
          <a:chOff x="0" y="0"/>
          <a:chExt cx="0" cy="0"/>
        </a:xfrm>
      </p:grpSpPr>
      <p:pic>
        <p:nvPicPr>
          <p:cNvPr id="32" name="Connect PPBG 17 Aug35.jpg" descr="Connect PPBG 17 Aug35.jpg"/>
          <p:cNvPicPr>
            <a:picLocks noChangeAspect="1"/>
          </p:cNvPicPr>
          <p:nvPr/>
        </p:nvPicPr>
        <p:blipFill>
          <a:blip r:embed="rId2"/>
          <a:stretch>
            <a:fillRect/>
          </a:stretch>
        </p:blipFill>
        <p:spPr>
          <a:xfrm>
            <a:off x="0" y="1070"/>
            <a:ext cx="12192000" cy="6855860"/>
          </a:xfrm>
          <a:prstGeom prst="rect">
            <a:avLst/>
          </a:prstGeom>
          <a:ln w="12700">
            <a:miter lim="400000"/>
          </a:ln>
        </p:spPr>
      </p:pic>
      <p:sp>
        <p:nvSpPr>
          <p:cNvPr id="33" name="Text to go here…"/>
          <p:cNvSpPr txBox="1">
            <a:spLocks noGrp="1"/>
          </p:cNvSpPr>
          <p:nvPr>
            <p:ph type="body" sz="half" idx="13"/>
          </p:nvPr>
        </p:nvSpPr>
        <p:spPr>
          <a:xfrm>
            <a:off x="942313" y="1735632"/>
            <a:ext cx="4760121" cy="3743378"/>
          </a:xfrm>
          <a:prstGeom prst="rect">
            <a:avLst/>
          </a:prstGeom>
        </p:spPr>
        <p:txBody>
          <a:bodyPr/>
          <a:lstStyle>
            <a:lvl1pPr marL="0" indent="0" defTabSz="457200">
              <a:spcBef>
                <a:spcPts val="600"/>
              </a:spcBef>
              <a:buSzTx/>
              <a:buFontTx/>
              <a:buNone/>
              <a:defRPr sz="2000">
                <a:latin typeface="Calibri"/>
                <a:sym typeface="Calibri"/>
              </a:defRPr>
            </a:lvl1pPr>
          </a:lstStyle>
          <a:p>
            <a:pPr marL="0" indent="0" defTabSz="457200">
              <a:spcBef>
                <a:spcPts val="600"/>
              </a:spcBef>
              <a:buSzTx/>
              <a:buFontTx/>
              <a:buNone/>
              <a:defRPr sz="2000">
                <a:latin typeface="Calibri"/>
                <a:ea typeface="Calibri"/>
                <a:cs typeface="Calibri"/>
                <a:sym typeface="Calibri"/>
              </a:defRPr>
            </a:pPr>
            <a:r>
              <a:t>Text to go here</a:t>
            </a:r>
          </a:p>
          <a:p>
            <a:pPr marL="0" indent="0" defTabSz="457200">
              <a:spcBef>
                <a:spcPts val="600"/>
              </a:spcBef>
              <a:buSzTx/>
              <a:buFontTx/>
              <a:buNone/>
              <a:defRPr sz="2000">
                <a:latin typeface="Calibri"/>
                <a:ea typeface="Calibri"/>
                <a:cs typeface="Calibri"/>
                <a:sym typeface="Calibri"/>
              </a:defRPr>
            </a:pPr>
            <a:r>
              <a:t>Text to go here</a:t>
            </a:r>
          </a:p>
          <a:p>
            <a:pPr marL="0" indent="0" defTabSz="457200">
              <a:spcBef>
                <a:spcPts val="600"/>
              </a:spcBef>
              <a:buSzTx/>
              <a:buFontTx/>
              <a:buNone/>
              <a:defRPr sz="2000">
                <a:latin typeface="Calibri"/>
                <a:ea typeface="Calibri"/>
                <a:cs typeface="Calibri"/>
                <a:sym typeface="Calibri"/>
              </a:defRPr>
            </a:pPr>
            <a:r>
              <a:t>Text to go here</a:t>
            </a:r>
          </a:p>
          <a:p>
            <a:pPr marL="0" indent="0" defTabSz="457200">
              <a:spcBef>
                <a:spcPts val="600"/>
              </a:spcBef>
              <a:buSzTx/>
              <a:buFontTx/>
              <a:buNone/>
              <a:defRPr sz="2000">
                <a:latin typeface="Calibri"/>
                <a:ea typeface="Calibri"/>
                <a:cs typeface="Calibri"/>
                <a:sym typeface="Calibri"/>
              </a:defRPr>
            </a:pPr>
            <a:r>
              <a:t>Text to go here</a:t>
            </a:r>
          </a:p>
        </p:txBody>
      </p:sp>
      <p:sp>
        <p:nvSpPr>
          <p:cNvPr id="34" name="TITLE TO GO HERE"/>
          <p:cNvSpPr txBox="1">
            <a:spLocks noGrp="1"/>
          </p:cNvSpPr>
          <p:nvPr>
            <p:ph type="body" sz="quarter" idx="14"/>
          </p:nvPr>
        </p:nvSpPr>
        <p:spPr>
          <a:xfrm>
            <a:off x="942314" y="618033"/>
            <a:ext cx="9833239" cy="1060304"/>
          </a:xfrm>
          <a:prstGeom prst="rect">
            <a:avLst/>
          </a:prstGeom>
        </p:spPr>
        <p:txBody>
          <a:bodyPr/>
          <a:lstStyle>
            <a:lvl1pPr marL="0" indent="0" defTabSz="457200">
              <a:spcBef>
                <a:spcPts val="600"/>
              </a:spcBef>
              <a:buSzTx/>
              <a:buFontTx/>
              <a:buNone/>
              <a:defRPr sz="4800">
                <a:latin typeface="Calibri"/>
                <a:ea typeface="Calibri"/>
                <a:cs typeface="Calibri"/>
                <a:sym typeface="Calibri"/>
              </a:defRPr>
            </a:lvl1pPr>
          </a:lstStyle>
          <a:p>
            <a:r>
              <a:t>TITLE TO GO HERE</a:t>
            </a:r>
          </a:p>
        </p:txBody>
      </p:sp>
      <p:sp>
        <p:nvSpPr>
          <p:cNvPr id="35" name="Text to go here…"/>
          <p:cNvSpPr txBox="1">
            <a:spLocks noGrp="1"/>
          </p:cNvSpPr>
          <p:nvPr>
            <p:ph type="body" sz="half" idx="15"/>
          </p:nvPr>
        </p:nvSpPr>
        <p:spPr>
          <a:xfrm>
            <a:off x="6445647" y="1748332"/>
            <a:ext cx="4760120" cy="3743378"/>
          </a:xfrm>
          <a:prstGeom prst="rect">
            <a:avLst/>
          </a:prstGeom>
        </p:spPr>
        <p:txBody>
          <a:bodyPr/>
          <a:lstStyle>
            <a:lvl1pPr marL="0" indent="0" defTabSz="457200">
              <a:spcBef>
                <a:spcPts val="600"/>
              </a:spcBef>
              <a:buSzTx/>
              <a:buFontTx/>
              <a:buNone/>
              <a:defRPr sz="2000">
                <a:latin typeface="Calibri"/>
                <a:sym typeface="Calibri"/>
              </a:defRPr>
            </a:lvl1pPr>
          </a:lstStyle>
          <a:p>
            <a:pPr marL="0" indent="0" defTabSz="457200">
              <a:spcBef>
                <a:spcPts val="600"/>
              </a:spcBef>
              <a:buSzTx/>
              <a:buFontTx/>
              <a:buNone/>
              <a:defRPr sz="2000">
                <a:latin typeface="Calibri"/>
                <a:ea typeface="Calibri"/>
                <a:cs typeface="Calibri"/>
                <a:sym typeface="Calibri"/>
              </a:defRPr>
            </a:pPr>
            <a:r>
              <a:t>Text to go here</a:t>
            </a:r>
          </a:p>
          <a:p>
            <a:pPr marL="0" indent="0" defTabSz="457200">
              <a:spcBef>
                <a:spcPts val="600"/>
              </a:spcBef>
              <a:buSzTx/>
              <a:buFontTx/>
              <a:buNone/>
              <a:defRPr sz="2000">
                <a:latin typeface="Calibri"/>
                <a:ea typeface="Calibri"/>
                <a:cs typeface="Calibri"/>
                <a:sym typeface="Calibri"/>
              </a:defRPr>
            </a:pPr>
            <a:r>
              <a:t>Text to go here</a:t>
            </a:r>
          </a:p>
          <a:p>
            <a:pPr marL="0" indent="0" defTabSz="457200">
              <a:spcBef>
                <a:spcPts val="600"/>
              </a:spcBef>
              <a:buSzTx/>
              <a:buFontTx/>
              <a:buNone/>
              <a:defRPr sz="2000">
                <a:latin typeface="Calibri"/>
                <a:ea typeface="Calibri"/>
                <a:cs typeface="Calibri"/>
                <a:sym typeface="Calibri"/>
              </a:defRPr>
            </a:pPr>
            <a:r>
              <a:t>Text to go here</a:t>
            </a:r>
          </a:p>
          <a:p>
            <a:pPr marL="0" indent="0" defTabSz="457200">
              <a:spcBef>
                <a:spcPts val="600"/>
              </a:spcBef>
              <a:buSzTx/>
              <a:buFontTx/>
              <a:buNone/>
              <a:defRPr sz="2000">
                <a:latin typeface="Calibri"/>
                <a:ea typeface="Calibri"/>
                <a:cs typeface="Calibri"/>
                <a:sym typeface="Calibri"/>
              </a:defRPr>
            </a:pPr>
            <a:r>
              <a:t>Text to go here</a:t>
            </a: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0068059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838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4" name="Content Placeholder 3"/>
          <p:cNvSpPr>
            <a:spLocks noGrp="1"/>
          </p:cNvSpPr>
          <p:nvPr>
            <p:ph sz="half" idx="2" hasCustomPrompt="1"/>
          </p:nvPr>
        </p:nvSpPr>
        <p:spPr>
          <a:xfrm>
            <a:off x="6172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9" name="Title 1"/>
          <p:cNvSpPr txBox="1">
            <a:spLocks/>
          </p:cNvSpPr>
          <p:nvPr userDrawn="1"/>
        </p:nvSpPr>
        <p:spPr>
          <a:xfrm>
            <a:off x="838200" y="29768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GB" dirty="0">
              <a:solidFill>
                <a:prstClr val="white"/>
              </a:solidFill>
              <a:latin typeface="Arial" panose="020B0604020202020204" pitchFamily="34" charset="0"/>
              <a:cs typeface="Arial" panose="020B0604020202020204" pitchFamily="34" charset="0"/>
            </a:endParaRPr>
          </a:p>
        </p:txBody>
      </p:sp>
      <p:sp>
        <p:nvSpPr>
          <p:cNvPr id="21"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1570899"/>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839788" y="2505075"/>
            <a:ext cx="5157787" cy="368458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i="0">
                <a:solidFill>
                  <a:srgbClr val="01653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hasCustomPrompt="1"/>
          </p:nvPr>
        </p:nvSpPr>
        <p:spPr>
          <a:xfrm>
            <a:off x="6172200" y="2505075"/>
            <a:ext cx="5183188" cy="368458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
        <p:nvSpPr>
          <p:cNvPr id="13" name="Text Placeholder 4"/>
          <p:cNvSpPr>
            <a:spLocks noGrp="1"/>
          </p:cNvSpPr>
          <p:nvPr>
            <p:ph type="body" sz="quarter" idx="10"/>
          </p:nvPr>
        </p:nvSpPr>
        <p:spPr>
          <a:xfrm>
            <a:off x="814387" y="1676174"/>
            <a:ext cx="5183188" cy="823912"/>
          </a:xfrm>
        </p:spPr>
        <p:txBody>
          <a:bodyPr anchor="b"/>
          <a:lstStyle>
            <a:lvl1pPr marL="0" indent="0">
              <a:buNone/>
              <a:defRPr sz="2400" b="0" i="0">
                <a:solidFill>
                  <a:srgbClr val="01653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002517913"/>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18140" y="608402"/>
            <a:ext cx="7886700" cy="868445"/>
          </a:xfrm>
        </p:spPr>
        <p:txBody>
          <a:bodyPr/>
          <a:lstStyle>
            <a:lvl1pPr>
              <a:defRPr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95268881"/>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077737701"/>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465892415"/>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7E7353A-51EC-4C86-A6F1-BC24FC168545}" type="datetimeFigureOut">
              <a:rPr lang="en-GB" smtClean="0">
                <a:solidFill>
                  <a:prstClr val="black"/>
                </a:solidFill>
              </a:rPr>
              <a:pPr/>
              <a:t>02/07/2019</a:t>
            </a:fld>
            <a:endParaRPr lang="en-GB">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BE9902B-0E2C-4807-A48B-762EAA6C60B2}"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578893150"/>
      </p:ext>
    </p:extLst>
  </p:cSld>
  <p:clrMapOvr>
    <a:masterClrMapping/>
  </p:clrMapOvr>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0" lang="en-US" sz="4400" b="0" i="0" u="none" strike="noStrike" kern="1200" cap="none" spc="0" normalizeH="0" baseline="0" noProof="0" dirty="0">
                <a:ln>
                  <a:noFill/>
                </a:ln>
                <a:solidFill>
                  <a:srgbClr val="016537"/>
                </a:solidFill>
                <a:effectLst/>
                <a:uLnTx/>
                <a:uFillTx/>
                <a:latin typeface="Arial" panose="020B0604020202020204" pitchFamily="34" charset="0"/>
                <a:ea typeface="+mj-ea"/>
                <a:cs typeface="Arial" panose="020B0604020202020204" pitchFamily="34" charset="0"/>
              </a:rPr>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4055796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15" r:id="rId11"/>
  </p:sldLayoutIdLst>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4AA8D-CEF7-4099-988C-346F187580CC}" type="datetimeFigureOut">
              <a:rPr lang="en-GB" smtClean="0">
                <a:solidFill>
                  <a:prstClr val="black">
                    <a:tint val="75000"/>
                  </a:prstClr>
                </a:solidFill>
              </a:rPr>
              <a:pPr/>
              <a:t>02/07/2019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B9E8B-B52D-40C1-8678-C4578DF64917}" type="slidenum">
              <a:rPr lang="en-GB" smtClean="0">
                <a:solidFill>
                  <a:prstClr val="black">
                    <a:tint val="75000"/>
                  </a:prstClr>
                </a:solidFill>
              </a:rPr>
              <a:pPr/>
              <a:t>‹#›</a:t>
            </a:fld>
            <a:endParaRPr lang="en-GB">
              <a:solidFill>
                <a:prstClr val="black">
                  <a:tint val="75000"/>
                </a:prstClr>
              </a:solidFill>
            </a:endParaRPr>
          </a:p>
        </p:txBody>
      </p:sp>
      <p:sp>
        <p:nvSpPr>
          <p:cNvPr id="7"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0" lang="en-US" sz="4400" b="0" i="0" u="none" strike="noStrike" kern="1200" cap="none" spc="0" normalizeH="0" baseline="0" noProof="0" dirty="0">
                <a:ln>
                  <a:noFill/>
                </a:ln>
                <a:solidFill>
                  <a:srgbClr val="016537"/>
                </a:solidFill>
                <a:effectLst/>
                <a:uLnTx/>
                <a:uFillTx/>
                <a:latin typeface="Arial" panose="020B0604020202020204" pitchFamily="34" charset="0"/>
                <a:ea typeface="+mj-ea"/>
                <a:cs typeface="Arial" panose="020B0604020202020204" pitchFamily="34" charset="0"/>
              </a:rPr>
              <a:t>Click to edit Master title style</a:t>
            </a:r>
            <a:endParaRPr lang="en-GB" dirty="0"/>
          </a:p>
        </p:txBody>
      </p:sp>
      <p:sp>
        <p:nvSpPr>
          <p:cNvPr id="8"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153429644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717" r:id="rId9"/>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0" lang="en-US" sz="4400" b="0" i="0" u="none" strike="noStrike" kern="1200" cap="none" spc="0" normalizeH="0" baseline="0" noProof="0" dirty="0">
                <a:ln>
                  <a:noFill/>
                </a:ln>
                <a:solidFill>
                  <a:srgbClr val="016537"/>
                </a:solidFill>
                <a:effectLst/>
                <a:uLnTx/>
                <a:uFillTx/>
                <a:latin typeface="Arial" panose="020B0604020202020204" pitchFamily="34" charset="0"/>
                <a:ea typeface="+mj-ea"/>
                <a:cs typeface="Arial" panose="020B0604020202020204" pitchFamily="34" charset="0"/>
              </a:rPr>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72068"/>
                </a:solidFill>
                <a:effectLst/>
                <a:uLnTx/>
                <a:uFillTx/>
                <a:latin typeface="Arial" panose="020B0604020202020204" pitchFamily="34" charset="0"/>
                <a:ea typeface="+mn-ea"/>
                <a:cs typeface="Arial" panose="020B0604020202020204" pitchFamily="34" charset="0"/>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45558"/>
                </a:solidFill>
                <a:effectLst/>
                <a:uLnTx/>
                <a:uFillTx/>
                <a:latin typeface="Arial" panose="020B0604020202020204" pitchFamily="34" charset="0"/>
                <a:ea typeface="+mn-ea"/>
                <a:cs typeface="Arial" panose="020B0604020202020204" pitchFamily="34" charset="0"/>
              </a:rPr>
              <a:t>Fifth level</a:t>
            </a:r>
          </a:p>
        </p:txBody>
      </p:sp>
    </p:spTree>
    <p:extLst>
      <p:ext uri="{BB962C8B-B14F-4D97-AF65-F5344CB8AC3E}">
        <p14:creationId xmlns:p14="http://schemas.microsoft.com/office/powerpoint/2010/main" val="364242303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714" r:id="rId11"/>
    <p:sldLayoutId id="2147483716" r:id="rId12"/>
  </p:sldLayoutIdLst>
  <mc:AlternateContent xmlns:mc="http://schemas.openxmlformats.org/markup-compatibility/2006" xmlns:p14="http://schemas.microsoft.com/office/powerpoint/2010/main">
    <mc:Choice Requires="p14">
      <p:transition p14:dur="310" advClick="0" advTm="10000"/>
    </mc:Choice>
    <mc:Fallback xmlns="">
      <p:transition advClick="0" advTm="10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1.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1.xml"/><Relationship Id="rId6" Type="http://schemas.openxmlformats.org/officeDocument/2006/relationships/hyperlink" Target="http://maximisingtas.co.uk/research/the-diss-project.php"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1.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1.xml"/><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0.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TEXT"/>
          <p:cNvSpPr txBox="1">
            <a:spLocks noGrp="1"/>
          </p:cNvSpPr>
          <p:nvPr>
            <p:ph type="body" idx="13"/>
          </p:nvPr>
        </p:nvSpPr>
        <p:spPr>
          <a:xfrm>
            <a:off x="596959" y="1719580"/>
            <a:ext cx="10998083" cy="1328569"/>
          </a:xfrm>
          <a:prstGeom prst="rect">
            <a:avLst/>
          </a:prstGeom>
        </p:spPr>
        <p:txBody>
          <a:bodyPr/>
          <a:lstStyle/>
          <a:p>
            <a:r>
              <a:rPr lang="en-GB" dirty="0"/>
              <a:t>SEND Support – what does it mean for </a:t>
            </a:r>
          </a:p>
          <a:p>
            <a:r>
              <a:rPr lang="en-GB" dirty="0"/>
              <a:t>your children?</a:t>
            </a:r>
            <a:endParaRPr dirty="0"/>
          </a:p>
        </p:txBody>
      </p:sp>
      <p:sp>
        <p:nvSpPr>
          <p:cNvPr id="105" name="Subhead text to go here"/>
          <p:cNvSpPr txBox="1">
            <a:spLocks noGrp="1"/>
          </p:cNvSpPr>
          <p:nvPr>
            <p:ph type="body" idx="14"/>
          </p:nvPr>
        </p:nvSpPr>
        <p:spPr>
          <a:prstGeom prst="rect">
            <a:avLst/>
          </a:prstGeom>
        </p:spPr>
        <p:txBody>
          <a:bodyPr/>
          <a:lstStyle/>
          <a:p>
            <a:r>
              <a:rPr lang="en-GB" dirty="0"/>
              <a:t>A Contact webinar in partnership with nasen and presented by Alex Grady, </a:t>
            </a:r>
          </a:p>
          <a:p>
            <a:r>
              <a:rPr lang="en-GB" dirty="0"/>
              <a:t>Education Development Officer at nasen</a:t>
            </a:r>
          </a:p>
          <a:p>
            <a:endParaRPr lang="en-GB" dirty="0"/>
          </a:p>
          <a:p>
            <a:r>
              <a:rPr lang="en-GB" dirty="0"/>
              <a:t>26</a:t>
            </a:r>
            <a:r>
              <a:rPr lang="en-GB" baseline="30000" dirty="0"/>
              <a:t>th</a:t>
            </a:r>
            <a:r>
              <a:rPr lang="en-GB" dirty="0"/>
              <a:t> June 2019</a:t>
            </a:r>
          </a:p>
          <a:p>
            <a:endParaRPr dirty="0"/>
          </a:p>
        </p:txBody>
      </p:sp>
    </p:spTree>
    <p:extLst>
      <p:ext uri="{BB962C8B-B14F-4D97-AF65-F5344CB8AC3E}">
        <p14:creationId xmlns:p14="http://schemas.microsoft.com/office/powerpoint/2010/main" val="343713414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What is the ‘SENCO’?</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AC277485-1924-4967-A30E-E0C4503D37FF}"/>
              </a:ext>
            </a:extLst>
          </p:cNvPr>
          <p:cNvSpPr txBox="1"/>
          <p:nvPr/>
        </p:nvSpPr>
        <p:spPr>
          <a:xfrm>
            <a:off x="654050" y="1329065"/>
            <a:ext cx="10883900" cy="4401205"/>
          </a:xfrm>
          <a:prstGeom prst="rect">
            <a:avLst/>
          </a:prstGeom>
          <a:noFill/>
        </p:spPr>
        <p:txBody>
          <a:bodyPr wrap="square" rtlCol="0">
            <a:spAutoFit/>
          </a:bodyPr>
          <a:lstStyle/>
          <a:p>
            <a:pPr marL="285750" indent="-285750">
              <a:buFont typeface="Arial" panose="020B0604020202020204" pitchFamily="34" charset="0"/>
              <a:buChar char="•"/>
            </a:pPr>
            <a:r>
              <a:rPr lang="en-GB" sz="2800" dirty="0">
                <a:solidFill>
                  <a:srgbClr val="982068"/>
                </a:solidFill>
              </a:rPr>
              <a:t>‘SENCO’ stands for ‘Special Educational Needs Coordinator’</a:t>
            </a:r>
          </a:p>
          <a:p>
            <a:pPr marL="285750" indent="-285750">
              <a:buFont typeface="Arial" panose="020B0604020202020204" pitchFamily="34" charset="0"/>
              <a:buChar char="•"/>
            </a:pPr>
            <a:r>
              <a:rPr lang="en-GB" sz="2800" dirty="0">
                <a:solidFill>
                  <a:srgbClr val="982068"/>
                </a:solidFill>
              </a:rPr>
              <a:t>All mainstream schools must appoint a </a:t>
            </a:r>
            <a:r>
              <a:rPr lang="en-GB" sz="2800" b="1" dirty="0">
                <a:solidFill>
                  <a:srgbClr val="982068"/>
                </a:solidFill>
              </a:rPr>
              <a:t>qualified teacher </a:t>
            </a:r>
            <a:r>
              <a:rPr lang="en-GB" sz="2800" dirty="0">
                <a:solidFill>
                  <a:srgbClr val="982068"/>
                </a:solidFill>
              </a:rPr>
              <a:t>as SENCO</a:t>
            </a:r>
          </a:p>
          <a:p>
            <a:pPr marL="285750" indent="-285750">
              <a:buFont typeface="Arial" panose="020B0604020202020204" pitchFamily="34" charset="0"/>
              <a:buChar char="•"/>
            </a:pPr>
            <a:r>
              <a:rPr lang="en-GB" sz="2800" dirty="0">
                <a:solidFill>
                  <a:srgbClr val="982068"/>
                </a:solidFill>
              </a:rPr>
              <a:t>Most SENCOs will have the ‘National Award for SENCO’, a specialist post-graduate qualification</a:t>
            </a:r>
          </a:p>
          <a:p>
            <a:pPr marL="285750" indent="-285750">
              <a:buFont typeface="Arial" panose="020B0604020202020204" pitchFamily="34" charset="0"/>
              <a:buChar char="•"/>
            </a:pPr>
            <a:r>
              <a:rPr lang="en-GB" sz="2800" dirty="0">
                <a:solidFill>
                  <a:srgbClr val="982068"/>
                </a:solidFill>
              </a:rPr>
              <a:t>They may be supported by an ‘assistant SENCO’, sometimes a teaching assistant or another teacher</a:t>
            </a:r>
          </a:p>
          <a:p>
            <a:pPr marL="285750" indent="-285750">
              <a:buFont typeface="Arial" panose="020B0604020202020204" pitchFamily="34" charset="0"/>
              <a:buChar char="•"/>
            </a:pPr>
            <a:r>
              <a:rPr lang="en-GB" sz="2800" dirty="0">
                <a:solidFill>
                  <a:srgbClr val="982068"/>
                </a:solidFill>
              </a:rPr>
              <a:t>It is possible for the headteacher to be the SENCO, but this is not generally recommended</a:t>
            </a:r>
          </a:p>
          <a:p>
            <a:pPr marL="285750" indent="-285750">
              <a:buFont typeface="Arial" panose="020B0604020202020204" pitchFamily="34" charset="0"/>
              <a:buChar char="•"/>
            </a:pPr>
            <a:r>
              <a:rPr lang="en-GB" sz="2800" dirty="0">
                <a:solidFill>
                  <a:srgbClr val="982068"/>
                </a:solidFill>
              </a:rPr>
              <a:t>Many SENCOs have other responsibilities, such as class teaching; for most, the role of SENCO is part-time</a:t>
            </a:r>
          </a:p>
        </p:txBody>
      </p:sp>
    </p:spTree>
    <p:extLst>
      <p:ext uri="{BB962C8B-B14F-4D97-AF65-F5344CB8AC3E}">
        <p14:creationId xmlns:p14="http://schemas.microsoft.com/office/powerpoint/2010/main" val="3309741560"/>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The role of the SENCO</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AC277485-1924-4967-A30E-E0C4503D37FF}"/>
              </a:ext>
            </a:extLst>
          </p:cNvPr>
          <p:cNvSpPr txBox="1"/>
          <p:nvPr/>
        </p:nvSpPr>
        <p:spPr>
          <a:xfrm>
            <a:off x="490555" y="1178270"/>
            <a:ext cx="11452239" cy="4955203"/>
          </a:xfrm>
          <a:prstGeom prst="rect">
            <a:avLst/>
          </a:prstGeom>
          <a:noFill/>
        </p:spPr>
        <p:txBody>
          <a:bodyPr wrap="square" rtlCol="0">
            <a:spAutoFit/>
          </a:bodyPr>
          <a:lstStyle/>
          <a:p>
            <a:r>
              <a:rPr lang="en-GB" sz="2400" b="1" dirty="0">
                <a:solidFill>
                  <a:srgbClr val="982068"/>
                </a:solidFill>
              </a:rPr>
              <a:t>Key responsibilities include:</a:t>
            </a:r>
          </a:p>
          <a:p>
            <a:pPr marL="457200" indent="-457200">
              <a:buFont typeface="Arial" panose="020B0604020202020204" pitchFamily="34" charset="0"/>
              <a:buChar char="•"/>
            </a:pPr>
            <a:r>
              <a:rPr lang="en-GB" sz="2400" dirty="0">
                <a:solidFill>
                  <a:srgbClr val="982068"/>
                </a:solidFill>
              </a:rPr>
              <a:t>Over-seeing the day-to-day operation of the school’s SEN policy</a:t>
            </a:r>
          </a:p>
          <a:p>
            <a:pPr marL="457200" indent="-457200">
              <a:buFont typeface="Arial" panose="020B0604020202020204" pitchFamily="34" charset="0"/>
              <a:buChar char="•"/>
            </a:pPr>
            <a:r>
              <a:rPr lang="en-GB" sz="2400" dirty="0">
                <a:solidFill>
                  <a:srgbClr val="982068"/>
                </a:solidFill>
              </a:rPr>
              <a:t>Coordinating provision for children with SEN</a:t>
            </a:r>
          </a:p>
          <a:p>
            <a:pPr marL="457200" indent="-457200">
              <a:buFont typeface="Arial" panose="020B0604020202020204" pitchFamily="34" charset="0"/>
              <a:buChar char="•"/>
            </a:pPr>
            <a:r>
              <a:rPr lang="en-GB" sz="2400" dirty="0">
                <a:solidFill>
                  <a:srgbClr val="982068"/>
                </a:solidFill>
              </a:rPr>
              <a:t>Advising on the graduated approach to providing SEN support</a:t>
            </a:r>
          </a:p>
          <a:p>
            <a:pPr marL="457200" indent="-457200">
              <a:buFont typeface="Arial" panose="020B0604020202020204" pitchFamily="34" charset="0"/>
              <a:buChar char="•"/>
            </a:pPr>
            <a:r>
              <a:rPr lang="en-GB" sz="2400" dirty="0">
                <a:solidFill>
                  <a:srgbClr val="982068"/>
                </a:solidFill>
              </a:rPr>
              <a:t>Advising on the deployment of the school’s resources to meet needs</a:t>
            </a:r>
          </a:p>
          <a:p>
            <a:pPr marL="457200" indent="-457200">
              <a:buFont typeface="Arial" panose="020B0604020202020204" pitchFamily="34" charset="0"/>
              <a:buChar char="•"/>
            </a:pPr>
            <a:r>
              <a:rPr lang="en-GB" sz="2400" dirty="0">
                <a:solidFill>
                  <a:srgbClr val="982068"/>
                </a:solidFill>
              </a:rPr>
              <a:t>Liaising with parents of pupils with SEN</a:t>
            </a:r>
          </a:p>
          <a:p>
            <a:pPr marL="457200" indent="-457200">
              <a:buFont typeface="Arial" panose="020B0604020202020204" pitchFamily="34" charset="0"/>
              <a:buChar char="•"/>
            </a:pPr>
            <a:r>
              <a:rPr lang="en-GB" sz="2400" dirty="0">
                <a:solidFill>
                  <a:srgbClr val="982068"/>
                </a:solidFill>
              </a:rPr>
              <a:t>Liaising with external agencies, such as educational psychologists, the local authority etc</a:t>
            </a:r>
          </a:p>
          <a:p>
            <a:pPr marL="457200" indent="-457200">
              <a:buFont typeface="Arial" panose="020B0604020202020204" pitchFamily="34" charset="0"/>
              <a:buChar char="•"/>
            </a:pPr>
            <a:r>
              <a:rPr lang="en-GB" sz="2400" dirty="0">
                <a:solidFill>
                  <a:srgbClr val="982068"/>
                </a:solidFill>
              </a:rPr>
              <a:t>Liaising to ensure a smooth transition to the next stage of education</a:t>
            </a:r>
          </a:p>
          <a:p>
            <a:pPr marL="457200" indent="-457200">
              <a:buFont typeface="Arial" panose="020B0604020202020204" pitchFamily="34" charset="0"/>
              <a:buChar char="•"/>
            </a:pPr>
            <a:r>
              <a:rPr lang="en-GB" sz="2400" dirty="0">
                <a:solidFill>
                  <a:srgbClr val="982068"/>
                </a:solidFill>
              </a:rPr>
              <a:t>Ensuring that all records of SEN are up to date</a:t>
            </a:r>
          </a:p>
          <a:p>
            <a:pPr marL="457200" indent="-457200">
              <a:buFont typeface="Arial" panose="020B0604020202020204" pitchFamily="34" charset="0"/>
              <a:buChar char="•"/>
            </a:pPr>
            <a:r>
              <a:rPr lang="en-GB" sz="2400" dirty="0">
                <a:solidFill>
                  <a:srgbClr val="982068"/>
                </a:solidFill>
              </a:rPr>
              <a:t>Working with the head and governors to ensure the school meets its responsibilities under the Equality Act </a:t>
            </a:r>
          </a:p>
          <a:p>
            <a:pPr algn="ctr"/>
            <a:r>
              <a:rPr lang="en-GB" sz="2800" b="1" dirty="0">
                <a:solidFill>
                  <a:srgbClr val="982068"/>
                </a:solidFill>
              </a:rPr>
              <a:t>But every teacher is a teacher of SEND – </a:t>
            </a:r>
            <a:r>
              <a:rPr lang="en-GB" sz="2800" b="1" i="1" dirty="0">
                <a:solidFill>
                  <a:srgbClr val="982068"/>
                </a:solidFill>
              </a:rPr>
              <a:t>every</a:t>
            </a:r>
            <a:r>
              <a:rPr lang="en-GB" sz="2800" b="1" dirty="0">
                <a:solidFill>
                  <a:srgbClr val="982068"/>
                </a:solidFill>
              </a:rPr>
              <a:t> teacher has responsibility</a:t>
            </a:r>
          </a:p>
        </p:txBody>
      </p:sp>
    </p:spTree>
    <p:extLst>
      <p:ext uri="{BB962C8B-B14F-4D97-AF65-F5344CB8AC3E}">
        <p14:creationId xmlns:p14="http://schemas.microsoft.com/office/powerpoint/2010/main" val="242173293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5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do schools identify and support pupils with SEND?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pic>
        <p:nvPicPr>
          <p:cNvPr id="9" name="Picture 8">
            <a:extLst>
              <a:ext uri="{FF2B5EF4-FFF2-40B4-BE49-F238E27FC236}">
                <a16:creationId xmlns:a16="http://schemas.microsoft.com/office/drawing/2014/main" id="{947F1905-5AF6-4DFC-972D-1485AF957510}"/>
              </a:ext>
            </a:extLst>
          </p:cNvPr>
          <p:cNvPicPr>
            <a:picLocks noChangeAspect="1"/>
          </p:cNvPicPr>
          <p:nvPr/>
        </p:nvPicPr>
        <p:blipFill>
          <a:blip r:embed="rId6"/>
          <a:stretch>
            <a:fillRect/>
          </a:stretch>
        </p:blipFill>
        <p:spPr>
          <a:xfrm>
            <a:off x="4012780" y="1548595"/>
            <a:ext cx="4407790" cy="4157832"/>
          </a:xfrm>
          <a:prstGeom prst="rect">
            <a:avLst/>
          </a:prstGeom>
        </p:spPr>
      </p:pic>
      <p:sp>
        <p:nvSpPr>
          <p:cNvPr id="2" name="TextBox 1">
            <a:extLst>
              <a:ext uri="{FF2B5EF4-FFF2-40B4-BE49-F238E27FC236}">
                <a16:creationId xmlns:a16="http://schemas.microsoft.com/office/drawing/2014/main" id="{CB9C8BD7-CAE3-4705-ADD3-434747F73EDB}"/>
              </a:ext>
            </a:extLst>
          </p:cNvPr>
          <p:cNvSpPr txBox="1"/>
          <p:nvPr/>
        </p:nvSpPr>
        <p:spPr>
          <a:xfrm>
            <a:off x="571500" y="1752600"/>
            <a:ext cx="2540000" cy="3785652"/>
          </a:xfrm>
          <a:prstGeom prst="rect">
            <a:avLst/>
          </a:prstGeom>
          <a:noFill/>
        </p:spPr>
        <p:txBody>
          <a:bodyPr wrap="square" rtlCol="0">
            <a:spAutoFit/>
          </a:bodyPr>
          <a:lstStyle/>
          <a:p>
            <a:r>
              <a:rPr lang="en-GB" sz="2400" dirty="0">
                <a:solidFill>
                  <a:schemeClr val="accent6">
                    <a:lumMod val="50000"/>
                  </a:schemeClr>
                </a:solidFill>
              </a:rPr>
              <a:t>Emphasis on early identification</a:t>
            </a:r>
          </a:p>
          <a:p>
            <a:endParaRPr lang="en-GB" sz="2400" dirty="0">
              <a:solidFill>
                <a:schemeClr val="accent6">
                  <a:lumMod val="50000"/>
                </a:schemeClr>
              </a:solidFill>
            </a:endParaRPr>
          </a:p>
          <a:p>
            <a:r>
              <a:rPr lang="en-GB" sz="2400" dirty="0">
                <a:solidFill>
                  <a:schemeClr val="accent6">
                    <a:lumMod val="50000"/>
                  </a:schemeClr>
                </a:solidFill>
              </a:rPr>
              <a:t>Importance of high quality teaching for all</a:t>
            </a:r>
          </a:p>
          <a:p>
            <a:endParaRPr lang="en-GB" sz="2400" dirty="0">
              <a:solidFill>
                <a:schemeClr val="accent6">
                  <a:lumMod val="50000"/>
                </a:schemeClr>
              </a:solidFill>
            </a:endParaRPr>
          </a:p>
          <a:p>
            <a:r>
              <a:rPr lang="en-GB" sz="2400" dirty="0">
                <a:solidFill>
                  <a:schemeClr val="accent6">
                    <a:lumMod val="50000"/>
                  </a:schemeClr>
                </a:solidFill>
              </a:rPr>
              <a:t>Regular assessments are made anyway…..</a:t>
            </a:r>
          </a:p>
        </p:txBody>
      </p:sp>
      <p:sp>
        <p:nvSpPr>
          <p:cNvPr id="4" name="TextBox 3">
            <a:extLst>
              <a:ext uri="{FF2B5EF4-FFF2-40B4-BE49-F238E27FC236}">
                <a16:creationId xmlns:a16="http://schemas.microsoft.com/office/drawing/2014/main" id="{D2A67540-5C41-4AD6-84B2-C0FA3032EBF8}"/>
              </a:ext>
            </a:extLst>
          </p:cNvPr>
          <p:cNvSpPr txBox="1"/>
          <p:nvPr/>
        </p:nvSpPr>
        <p:spPr>
          <a:xfrm>
            <a:off x="8915546" y="2658015"/>
            <a:ext cx="3009884" cy="1938992"/>
          </a:xfrm>
          <a:prstGeom prst="rect">
            <a:avLst/>
          </a:prstGeom>
          <a:noFill/>
        </p:spPr>
        <p:txBody>
          <a:bodyPr wrap="square" rtlCol="0">
            <a:spAutoFit/>
          </a:bodyPr>
          <a:lstStyle/>
          <a:p>
            <a:r>
              <a:rPr lang="en-GB" sz="2400" dirty="0">
                <a:solidFill>
                  <a:srgbClr val="982068"/>
                </a:solidFill>
              </a:rPr>
              <a:t>Regular assessments feed into a ‘graduated approach’ to identifying and meeting SEND</a:t>
            </a:r>
          </a:p>
        </p:txBody>
      </p:sp>
    </p:spTree>
    <p:extLst>
      <p:ext uri="{BB962C8B-B14F-4D97-AF65-F5344CB8AC3E}">
        <p14:creationId xmlns:p14="http://schemas.microsoft.com/office/powerpoint/2010/main" val="3447162535"/>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do schools identify and support pupils with SEND?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B0A8B7C4-56AD-40FD-AD89-C0F051AE05A7}"/>
              </a:ext>
            </a:extLst>
          </p:cNvPr>
          <p:cNvSpPr txBox="1"/>
          <p:nvPr/>
        </p:nvSpPr>
        <p:spPr>
          <a:xfrm>
            <a:off x="349275" y="1233075"/>
            <a:ext cx="11734800" cy="5016758"/>
          </a:xfrm>
          <a:prstGeom prst="rect">
            <a:avLst/>
          </a:prstGeom>
          <a:noFill/>
        </p:spPr>
        <p:txBody>
          <a:bodyPr wrap="square" rtlCol="0">
            <a:spAutoFit/>
          </a:bodyPr>
          <a:lstStyle/>
          <a:p>
            <a:r>
              <a:rPr lang="en-GB" sz="2400" dirty="0">
                <a:solidFill>
                  <a:srgbClr val="982068"/>
                </a:solidFill>
              </a:rPr>
              <a:t>Schools need to consider evidence that a pupil may have a disability under the Equality Act and, if so, what reasonable adjustments might need to be made for them.</a:t>
            </a:r>
            <a:r>
              <a:rPr lang="en-GB" sz="2400" dirty="0">
                <a:solidFill>
                  <a:schemeClr val="accent6">
                    <a:lumMod val="50000"/>
                  </a:schemeClr>
                </a:solidFill>
              </a:rPr>
              <a:t> Pupils who are making less than expected progress given their age and individual circumstances may be identified as having SEN. </a:t>
            </a:r>
          </a:p>
          <a:p>
            <a:endParaRPr lang="en-GB" sz="2400" dirty="0">
              <a:solidFill>
                <a:schemeClr val="accent6">
                  <a:lumMod val="50000"/>
                </a:schemeClr>
              </a:solidFill>
            </a:endParaRPr>
          </a:p>
          <a:p>
            <a:r>
              <a:rPr lang="en-GB" sz="2400" dirty="0">
                <a:solidFill>
                  <a:schemeClr val="accent6">
                    <a:lumMod val="50000"/>
                  </a:schemeClr>
                </a:solidFill>
              </a:rPr>
              <a:t>This can be characterised by progress which:</a:t>
            </a:r>
          </a:p>
          <a:p>
            <a:pPr marL="342900" indent="-342900">
              <a:buFont typeface="Arial" panose="020B0604020202020204" pitchFamily="34" charset="0"/>
              <a:buChar char="•"/>
            </a:pPr>
            <a:r>
              <a:rPr lang="en-GB" sz="2400" dirty="0">
                <a:solidFill>
                  <a:schemeClr val="accent6">
                    <a:lumMod val="50000"/>
                  </a:schemeClr>
                </a:solidFill>
              </a:rPr>
              <a:t>Is significantly slower than that of their peers starting from the same baseline</a:t>
            </a:r>
          </a:p>
          <a:p>
            <a:pPr marL="342900" indent="-342900">
              <a:buFont typeface="Arial" panose="020B0604020202020204" pitchFamily="34" charset="0"/>
              <a:buChar char="•"/>
            </a:pPr>
            <a:r>
              <a:rPr lang="en-GB" sz="2400" dirty="0">
                <a:solidFill>
                  <a:schemeClr val="accent6">
                    <a:lumMod val="50000"/>
                  </a:schemeClr>
                </a:solidFill>
              </a:rPr>
              <a:t>Fails to match or better the child’s previous rate of progress</a:t>
            </a:r>
          </a:p>
          <a:p>
            <a:pPr marL="342900" indent="-342900">
              <a:buFont typeface="Arial" panose="020B0604020202020204" pitchFamily="34" charset="0"/>
              <a:buChar char="•"/>
            </a:pPr>
            <a:r>
              <a:rPr lang="en-GB" sz="2400" dirty="0">
                <a:solidFill>
                  <a:schemeClr val="accent6">
                    <a:lumMod val="50000"/>
                  </a:schemeClr>
                </a:solidFill>
              </a:rPr>
              <a:t>Fails to close the attainment gap between the child and their peers</a:t>
            </a:r>
          </a:p>
          <a:p>
            <a:pPr marL="342900" indent="-342900">
              <a:buFont typeface="Arial" panose="020B0604020202020204" pitchFamily="34" charset="0"/>
              <a:buChar char="•"/>
            </a:pPr>
            <a:r>
              <a:rPr lang="en-GB" sz="2400" dirty="0">
                <a:solidFill>
                  <a:schemeClr val="accent6">
                    <a:lumMod val="50000"/>
                  </a:schemeClr>
                </a:solidFill>
              </a:rPr>
              <a:t>Widens the attainment gap</a:t>
            </a:r>
          </a:p>
          <a:p>
            <a:pPr marL="342900" indent="-342900">
              <a:buFont typeface="Arial" panose="020B0604020202020204" pitchFamily="34" charset="0"/>
              <a:buChar char="•"/>
            </a:pPr>
            <a:endParaRPr lang="en-GB" sz="2400" dirty="0"/>
          </a:p>
          <a:p>
            <a:r>
              <a:rPr lang="en-GB" sz="2800" dirty="0">
                <a:solidFill>
                  <a:srgbClr val="982068"/>
                </a:solidFill>
              </a:rPr>
              <a:t>It can include progress in areas other than attainment e.g. their wider development or social needs.</a:t>
            </a:r>
          </a:p>
        </p:txBody>
      </p:sp>
    </p:spTree>
    <p:extLst>
      <p:ext uri="{BB962C8B-B14F-4D97-AF65-F5344CB8AC3E}">
        <p14:creationId xmlns:p14="http://schemas.microsoft.com/office/powerpoint/2010/main" val="3503008718"/>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fade">
                                      <p:cBhvr>
                                        <p:cTn id="2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do schools identify and support pupils with SEND?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B0A8B7C4-56AD-40FD-AD89-C0F051AE05A7}"/>
              </a:ext>
            </a:extLst>
          </p:cNvPr>
          <p:cNvSpPr txBox="1"/>
          <p:nvPr/>
        </p:nvSpPr>
        <p:spPr>
          <a:xfrm>
            <a:off x="130187" y="1225689"/>
            <a:ext cx="11931625" cy="5632311"/>
          </a:xfrm>
          <a:prstGeom prst="rect">
            <a:avLst/>
          </a:prstGeom>
          <a:noFill/>
        </p:spPr>
        <p:txBody>
          <a:bodyPr wrap="square" rtlCol="0">
            <a:spAutoFit/>
          </a:bodyPr>
          <a:lstStyle/>
          <a:p>
            <a:r>
              <a:rPr lang="en-GB" sz="2400" dirty="0">
                <a:solidFill>
                  <a:srgbClr val="982068"/>
                </a:solidFill>
              </a:rPr>
              <a:t>There are many possible examples of </a:t>
            </a:r>
            <a:r>
              <a:rPr lang="en-GB" sz="2400" b="1" dirty="0">
                <a:solidFill>
                  <a:srgbClr val="982068"/>
                </a:solidFill>
              </a:rPr>
              <a:t>reasonable adjustments</a:t>
            </a:r>
            <a:r>
              <a:rPr lang="en-GB" sz="2400" dirty="0">
                <a:solidFill>
                  <a:srgbClr val="982068"/>
                </a:solidFill>
              </a:rPr>
              <a:t>, including:</a:t>
            </a:r>
          </a:p>
          <a:p>
            <a:endParaRPr lang="en-GB" sz="2400" dirty="0">
              <a:solidFill>
                <a:srgbClr val="982068"/>
              </a:solidFill>
            </a:endParaRPr>
          </a:p>
          <a:p>
            <a:pPr marL="914400" lvl="1" indent="-457200">
              <a:buFont typeface="Arial" panose="020B0604020202020204" pitchFamily="34" charset="0"/>
              <a:buChar char="•"/>
            </a:pPr>
            <a:r>
              <a:rPr lang="en-GB" sz="2400" dirty="0">
                <a:solidFill>
                  <a:schemeClr val="accent6">
                    <a:lumMod val="50000"/>
                  </a:schemeClr>
                </a:solidFill>
              </a:rPr>
              <a:t>Allowing a child with sensory needs to wear jogging bottoms instead of school trousers</a:t>
            </a:r>
          </a:p>
          <a:p>
            <a:pPr marL="914400" lvl="1" indent="-457200">
              <a:buFont typeface="Arial" panose="020B0604020202020204" pitchFamily="34" charset="0"/>
              <a:buChar char="•"/>
            </a:pPr>
            <a:r>
              <a:rPr lang="en-GB" sz="2400" dirty="0">
                <a:solidFill>
                  <a:srgbClr val="982068"/>
                </a:solidFill>
              </a:rPr>
              <a:t>Seating a child with a hearing impairment at the front facing the teacher</a:t>
            </a:r>
          </a:p>
          <a:p>
            <a:pPr marL="914400" lvl="1" indent="-457200">
              <a:buFont typeface="Arial" panose="020B0604020202020204" pitchFamily="34" charset="0"/>
              <a:buChar char="•"/>
            </a:pPr>
            <a:r>
              <a:rPr lang="en-GB" sz="2400" dirty="0">
                <a:solidFill>
                  <a:schemeClr val="accent6">
                    <a:lumMod val="50000"/>
                  </a:schemeClr>
                </a:solidFill>
              </a:rPr>
              <a:t>Allowing a child with autism to enter and exit the classroom before everyone else to avoid crowded corridors and physical contact</a:t>
            </a:r>
          </a:p>
          <a:p>
            <a:pPr marL="914400" lvl="1" indent="-457200">
              <a:buFont typeface="Arial" panose="020B0604020202020204" pitchFamily="34" charset="0"/>
              <a:buChar char="•"/>
            </a:pPr>
            <a:r>
              <a:rPr lang="en-GB" sz="2400" dirty="0">
                <a:solidFill>
                  <a:srgbClr val="982068"/>
                </a:solidFill>
              </a:rPr>
              <a:t>Enabling a child with social interaction difficulties to work on their own if preferred, rather than in a pair </a:t>
            </a:r>
          </a:p>
          <a:p>
            <a:pPr marL="914400" lvl="1" indent="-457200">
              <a:buFont typeface="Arial" panose="020B0604020202020204" pitchFamily="34" charset="0"/>
              <a:buChar char="•"/>
            </a:pPr>
            <a:r>
              <a:rPr lang="en-GB" sz="2400" dirty="0">
                <a:solidFill>
                  <a:schemeClr val="accent6">
                    <a:lumMod val="50000"/>
                  </a:schemeClr>
                </a:solidFill>
              </a:rPr>
              <a:t>Providing a word bank for a child with dyslexia</a:t>
            </a:r>
          </a:p>
          <a:p>
            <a:pPr marL="914400" lvl="1" indent="-457200">
              <a:buFont typeface="Arial" panose="020B0604020202020204" pitchFamily="34" charset="0"/>
              <a:buChar char="•"/>
            </a:pPr>
            <a:r>
              <a:rPr lang="en-GB" sz="2400" dirty="0">
                <a:solidFill>
                  <a:srgbClr val="982068"/>
                </a:solidFill>
              </a:rPr>
              <a:t>Providing an alternative space for break times for a child who with social anxiety</a:t>
            </a:r>
          </a:p>
          <a:p>
            <a:pPr marL="914400" lvl="1" indent="-457200">
              <a:buFont typeface="Arial" panose="020B0604020202020204" pitchFamily="34" charset="0"/>
              <a:buChar char="•"/>
            </a:pPr>
            <a:r>
              <a:rPr lang="en-GB" sz="2400" dirty="0">
                <a:solidFill>
                  <a:schemeClr val="accent6">
                    <a:lumMod val="50000"/>
                  </a:schemeClr>
                </a:solidFill>
              </a:rPr>
              <a:t>Providing ramps for a child using a walking frame</a:t>
            </a:r>
          </a:p>
          <a:p>
            <a:pPr lvl="1"/>
            <a:r>
              <a:rPr lang="en-GB" sz="2400" i="1" dirty="0">
                <a:solidFill>
                  <a:srgbClr val="982068"/>
                </a:solidFill>
              </a:rPr>
              <a:t>….the list is probably endless and each adjustment should take account of the individual child’s needs.</a:t>
            </a:r>
          </a:p>
          <a:p>
            <a:pPr marL="914400" lvl="1" indent="-457200">
              <a:buFont typeface="Arial" panose="020B0604020202020204" pitchFamily="34" charset="0"/>
              <a:buChar char="•"/>
            </a:pPr>
            <a:endParaRPr lang="en-GB" sz="2400" dirty="0">
              <a:solidFill>
                <a:srgbClr val="982068"/>
              </a:solidFill>
            </a:endParaRPr>
          </a:p>
          <a:p>
            <a:pPr marL="914400" lvl="1" indent="-457200">
              <a:buFont typeface="Arial" panose="020B0604020202020204" pitchFamily="34" charset="0"/>
              <a:buChar char="•"/>
            </a:pPr>
            <a:endParaRPr lang="en-GB" sz="2400" dirty="0">
              <a:solidFill>
                <a:srgbClr val="982068"/>
              </a:solidFill>
            </a:endParaRPr>
          </a:p>
        </p:txBody>
      </p:sp>
    </p:spTree>
    <p:extLst>
      <p:ext uri="{BB962C8B-B14F-4D97-AF65-F5344CB8AC3E}">
        <p14:creationId xmlns:p14="http://schemas.microsoft.com/office/powerpoint/2010/main" val="99624788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do schools identify and support pupils with SEND?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5" name="Rectangle: Rounded Corners 4">
            <a:extLst>
              <a:ext uri="{FF2B5EF4-FFF2-40B4-BE49-F238E27FC236}">
                <a16:creationId xmlns:a16="http://schemas.microsoft.com/office/drawing/2014/main" id="{44EF2855-1D20-4FB7-B520-5189DB31F2C9}"/>
              </a:ext>
            </a:extLst>
          </p:cNvPr>
          <p:cNvSpPr/>
          <p:nvPr/>
        </p:nvSpPr>
        <p:spPr>
          <a:xfrm>
            <a:off x="1527396" y="1808838"/>
            <a:ext cx="3289300" cy="1346200"/>
          </a:xfrm>
          <a:prstGeom prst="roundRect">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High-quality teaching</a:t>
            </a:r>
          </a:p>
        </p:txBody>
      </p:sp>
      <p:sp>
        <p:nvSpPr>
          <p:cNvPr id="12" name="Rectangle: Rounded Corners 11">
            <a:extLst>
              <a:ext uri="{FF2B5EF4-FFF2-40B4-BE49-F238E27FC236}">
                <a16:creationId xmlns:a16="http://schemas.microsoft.com/office/drawing/2014/main" id="{083FDB40-2A03-456E-9299-9C0A51834647}"/>
              </a:ext>
            </a:extLst>
          </p:cNvPr>
          <p:cNvSpPr/>
          <p:nvPr/>
        </p:nvSpPr>
        <p:spPr>
          <a:xfrm>
            <a:off x="7137789" y="1808838"/>
            <a:ext cx="3289300" cy="1346200"/>
          </a:xfrm>
          <a:prstGeom prst="roundRect">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Intervention?</a:t>
            </a:r>
          </a:p>
        </p:txBody>
      </p:sp>
      <p:sp>
        <p:nvSpPr>
          <p:cNvPr id="13" name="Rectangle: Rounded Corners 12">
            <a:extLst>
              <a:ext uri="{FF2B5EF4-FFF2-40B4-BE49-F238E27FC236}">
                <a16:creationId xmlns:a16="http://schemas.microsoft.com/office/drawing/2014/main" id="{4EA3E931-3796-4955-9FD5-618C445CA1D3}"/>
              </a:ext>
            </a:extLst>
          </p:cNvPr>
          <p:cNvSpPr/>
          <p:nvPr/>
        </p:nvSpPr>
        <p:spPr>
          <a:xfrm>
            <a:off x="4095750" y="3970511"/>
            <a:ext cx="4000500" cy="18161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Work with the SENCO to assess whether a pupil has SEN</a:t>
            </a:r>
          </a:p>
        </p:txBody>
      </p:sp>
      <p:sp>
        <p:nvSpPr>
          <p:cNvPr id="6" name="Arrow: Right 5">
            <a:extLst>
              <a:ext uri="{FF2B5EF4-FFF2-40B4-BE49-F238E27FC236}">
                <a16:creationId xmlns:a16="http://schemas.microsoft.com/office/drawing/2014/main" id="{79FEE357-923B-4EF8-838C-677A8638F43E}"/>
              </a:ext>
            </a:extLst>
          </p:cNvPr>
          <p:cNvSpPr/>
          <p:nvPr/>
        </p:nvSpPr>
        <p:spPr>
          <a:xfrm>
            <a:off x="4816695" y="2132862"/>
            <a:ext cx="2321093" cy="484632"/>
          </a:xfrm>
          <a:prstGeom prst="rightArrow">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Down 8">
            <a:extLst>
              <a:ext uri="{FF2B5EF4-FFF2-40B4-BE49-F238E27FC236}">
                <a16:creationId xmlns:a16="http://schemas.microsoft.com/office/drawing/2014/main" id="{7A701D8D-DD4A-4199-9EB9-3B93DE9124AD}"/>
              </a:ext>
            </a:extLst>
          </p:cNvPr>
          <p:cNvSpPr/>
          <p:nvPr/>
        </p:nvSpPr>
        <p:spPr>
          <a:xfrm rot="3122522">
            <a:off x="6466613" y="2776226"/>
            <a:ext cx="484632" cy="1477922"/>
          </a:xfrm>
          <a:prstGeom prst="downArrow">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EC828847-8FC1-4641-855F-944D5143CA62}"/>
              </a:ext>
            </a:extLst>
          </p:cNvPr>
          <p:cNvSpPr/>
          <p:nvPr/>
        </p:nvSpPr>
        <p:spPr>
          <a:xfrm>
            <a:off x="702901" y="3515187"/>
            <a:ext cx="2419269" cy="2352823"/>
          </a:xfrm>
          <a:prstGeom prst="roundRect">
            <a:avLst/>
          </a:prstGeom>
          <a:solidFill>
            <a:srgbClr val="794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Information from parents should support and inform this process</a:t>
            </a:r>
          </a:p>
        </p:txBody>
      </p:sp>
      <p:sp>
        <p:nvSpPr>
          <p:cNvPr id="11" name="Arrow: Right 10">
            <a:extLst>
              <a:ext uri="{FF2B5EF4-FFF2-40B4-BE49-F238E27FC236}">
                <a16:creationId xmlns:a16="http://schemas.microsoft.com/office/drawing/2014/main" id="{E63286A5-8865-4D28-AADA-40D8551747D3}"/>
              </a:ext>
            </a:extLst>
          </p:cNvPr>
          <p:cNvSpPr/>
          <p:nvPr/>
        </p:nvSpPr>
        <p:spPr>
          <a:xfrm rot="20338716">
            <a:off x="2986161" y="3467613"/>
            <a:ext cx="2226763" cy="484632"/>
          </a:xfrm>
          <a:prstGeom prst="rightArrow">
            <a:avLst/>
          </a:prstGeom>
          <a:solidFill>
            <a:srgbClr val="764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89D58111-8B1B-4A31-952B-86CC44325FD4}"/>
              </a:ext>
            </a:extLst>
          </p:cNvPr>
          <p:cNvSpPr/>
          <p:nvPr/>
        </p:nvSpPr>
        <p:spPr>
          <a:xfrm>
            <a:off x="8847743" y="3459207"/>
            <a:ext cx="2419269" cy="2352823"/>
          </a:xfrm>
          <a:prstGeom prst="roundRect">
            <a:avLst/>
          </a:prstGeom>
          <a:solidFill>
            <a:srgbClr val="794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Parents must be informed if their child is identified as having SEN</a:t>
            </a:r>
          </a:p>
        </p:txBody>
      </p:sp>
    </p:spTree>
    <p:extLst>
      <p:ext uri="{BB962C8B-B14F-4D97-AF65-F5344CB8AC3E}">
        <p14:creationId xmlns:p14="http://schemas.microsoft.com/office/powerpoint/2010/main" val="2618388019"/>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6" grpId="0" animBg="1"/>
      <p:bldP spid="9" grpId="0" animBg="1"/>
      <p:bldP spid="10" grpId="0" animBg="1"/>
      <p:bldP spid="11"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do schools identify and support pupils with SEND?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10" name="Rectangle: Rounded Corners 9">
            <a:extLst>
              <a:ext uri="{FF2B5EF4-FFF2-40B4-BE49-F238E27FC236}">
                <a16:creationId xmlns:a16="http://schemas.microsoft.com/office/drawing/2014/main" id="{A5CDA567-2668-4A79-ADD3-AFBD97421512}"/>
              </a:ext>
            </a:extLst>
          </p:cNvPr>
          <p:cNvSpPr/>
          <p:nvPr/>
        </p:nvSpPr>
        <p:spPr>
          <a:xfrm>
            <a:off x="401252" y="1464555"/>
            <a:ext cx="3289300" cy="1346200"/>
          </a:xfrm>
          <a:prstGeom prst="roundRect">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‘SEN register’</a:t>
            </a:r>
          </a:p>
          <a:p>
            <a:pPr algn="ctr"/>
            <a:r>
              <a:rPr lang="en-GB" sz="2800" dirty="0"/>
              <a:t>‘SEN Support’</a:t>
            </a:r>
          </a:p>
        </p:txBody>
      </p:sp>
      <p:sp>
        <p:nvSpPr>
          <p:cNvPr id="11" name="Rectangle: Rounded Corners 10">
            <a:extLst>
              <a:ext uri="{FF2B5EF4-FFF2-40B4-BE49-F238E27FC236}">
                <a16:creationId xmlns:a16="http://schemas.microsoft.com/office/drawing/2014/main" id="{D9C65359-9CD4-4EAE-A531-78C6C1755F36}"/>
              </a:ext>
            </a:extLst>
          </p:cNvPr>
          <p:cNvSpPr/>
          <p:nvPr/>
        </p:nvSpPr>
        <p:spPr>
          <a:xfrm>
            <a:off x="6517296" y="1582354"/>
            <a:ext cx="3628804" cy="262346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Slow progress and low attainment do not necessarily mean that a child has SEN</a:t>
            </a:r>
          </a:p>
        </p:txBody>
      </p:sp>
      <p:sp>
        <p:nvSpPr>
          <p:cNvPr id="12" name="Rectangle: Rounded Corners 11">
            <a:extLst>
              <a:ext uri="{FF2B5EF4-FFF2-40B4-BE49-F238E27FC236}">
                <a16:creationId xmlns:a16="http://schemas.microsoft.com/office/drawing/2014/main" id="{353963F9-DED1-44F6-9E66-FCA7FBAE9845}"/>
              </a:ext>
            </a:extLst>
          </p:cNvPr>
          <p:cNvSpPr/>
          <p:nvPr/>
        </p:nvSpPr>
        <p:spPr>
          <a:xfrm>
            <a:off x="2045902" y="3163149"/>
            <a:ext cx="3628804" cy="262346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Attainment in line with chronological age does not mean that there is NOT a learning difficulty</a:t>
            </a:r>
          </a:p>
        </p:txBody>
      </p:sp>
      <p:sp>
        <p:nvSpPr>
          <p:cNvPr id="13" name="Rectangle: Rounded Corners 12">
            <a:extLst>
              <a:ext uri="{FF2B5EF4-FFF2-40B4-BE49-F238E27FC236}">
                <a16:creationId xmlns:a16="http://schemas.microsoft.com/office/drawing/2014/main" id="{4FA0AFDF-74B5-493D-83B4-501F7CAC680F}"/>
              </a:ext>
            </a:extLst>
          </p:cNvPr>
          <p:cNvSpPr/>
          <p:nvPr/>
        </p:nvSpPr>
        <p:spPr>
          <a:xfrm>
            <a:off x="7681290" y="4637015"/>
            <a:ext cx="3628804" cy="127726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EAL is not a SEN</a:t>
            </a:r>
          </a:p>
        </p:txBody>
      </p:sp>
    </p:spTree>
    <p:extLst>
      <p:ext uri="{BB962C8B-B14F-4D97-AF65-F5344CB8AC3E}">
        <p14:creationId xmlns:p14="http://schemas.microsoft.com/office/powerpoint/2010/main" val="524445603"/>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do schools identify and support pupils with SEND?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303F7C82-E950-457A-BAD9-255C1EBA9719}"/>
              </a:ext>
            </a:extLst>
          </p:cNvPr>
          <p:cNvSpPr txBox="1"/>
          <p:nvPr/>
        </p:nvSpPr>
        <p:spPr>
          <a:xfrm>
            <a:off x="1371600" y="1430143"/>
            <a:ext cx="10388600" cy="4401205"/>
          </a:xfrm>
          <a:prstGeom prst="rect">
            <a:avLst/>
          </a:prstGeom>
          <a:noFill/>
        </p:spPr>
        <p:txBody>
          <a:bodyPr wrap="square" rtlCol="0">
            <a:spAutoFit/>
          </a:bodyPr>
          <a:lstStyle/>
          <a:p>
            <a:r>
              <a:rPr lang="en-GB" sz="2800" b="1" dirty="0">
                <a:solidFill>
                  <a:srgbClr val="982068"/>
                </a:solidFill>
              </a:rPr>
              <a:t>The four broad areas of need</a:t>
            </a:r>
          </a:p>
          <a:p>
            <a:r>
              <a:rPr lang="en-GB" sz="2800" dirty="0">
                <a:solidFill>
                  <a:srgbClr val="982068"/>
                </a:solidFill>
              </a:rPr>
              <a:t>Pupils’ primary needs are identified in one of these areas:</a:t>
            </a:r>
          </a:p>
          <a:p>
            <a:endParaRPr lang="en-GB" sz="2800" dirty="0">
              <a:solidFill>
                <a:srgbClr val="982068"/>
              </a:solidFill>
            </a:endParaRPr>
          </a:p>
          <a:p>
            <a:pPr marL="457200" indent="-457200">
              <a:buFont typeface="Arial" panose="020B0604020202020204" pitchFamily="34" charset="0"/>
              <a:buChar char="•"/>
            </a:pPr>
            <a:r>
              <a:rPr lang="en-GB" sz="2800" dirty="0">
                <a:solidFill>
                  <a:srgbClr val="982068"/>
                </a:solidFill>
              </a:rPr>
              <a:t>Communication and interaction</a:t>
            </a:r>
          </a:p>
          <a:p>
            <a:pPr marL="457200" indent="-457200">
              <a:buFont typeface="Arial" panose="020B0604020202020204" pitchFamily="34" charset="0"/>
              <a:buChar char="•"/>
            </a:pPr>
            <a:endParaRPr lang="en-GB" sz="2800" dirty="0">
              <a:solidFill>
                <a:srgbClr val="982068"/>
              </a:solidFill>
            </a:endParaRPr>
          </a:p>
          <a:p>
            <a:pPr marL="457200" indent="-457200">
              <a:buFont typeface="Arial" panose="020B0604020202020204" pitchFamily="34" charset="0"/>
              <a:buChar char="•"/>
            </a:pPr>
            <a:r>
              <a:rPr lang="en-GB" sz="2800" dirty="0">
                <a:solidFill>
                  <a:srgbClr val="982068"/>
                </a:solidFill>
              </a:rPr>
              <a:t>Cognition and learning</a:t>
            </a:r>
          </a:p>
          <a:p>
            <a:pPr marL="457200" indent="-457200">
              <a:buFont typeface="Arial" panose="020B0604020202020204" pitchFamily="34" charset="0"/>
              <a:buChar char="•"/>
            </a:pPr>
            <a:endParaRPr lang="en-GB" sz="2800" dirty="0">
              <a:solidFill>
                <a:srgbClr val="982068"/>
              </a:solidFill>
            </a:endParaRPr>
          </a:p>
          <a:p>
            <a:pPr marL="457200" indent="-457200">
              <a:buFont typeface="Arial" panose="020B0604020202020204" pitchFamily="34" charset="0"/>
              <a:buChar char="•"/>
            </a:pPr>
            <a:r>
              <a:rPr lang="en-GB" sz="2800" dirty="0">
                <a:solidFill>
                  <a:srgbClr val="982068"/>
                </a:solidFill>
              </a:rPr>
              <a:t>Social, emotional and mental health difficulties</a:t>
            </a:r>
          </a:p>
          <a:p>
            <a:pPr marL="457200" indent="-457200">
              <a:buFont typeface="Arial" panose="020B0604020202020204" pitchFamily="34" charset="0"/>
              <a:buChar char="•"/>
            </a:pPr>
            <a:endParaRPr lang="en-GB" sz="2800" dirty="0">
              <a:solidFill>
                <a:srgbClr val="982068"/>
              </a:solidFill>
            </a:endParaRPr>
          </a:p>
          <a:p>
            <a:pPr marL="457200" indent="-457200">
              <a:buFont typeface="Arial" panose="020B0604020202020204" pitchFamily="34" charset="0"/>
              <a:buChar char="•"/>
            </a:pPr>
            <a:r>
              <a:rPr lang="en-GB" sz="2800" dirty="0">
                <a:solidFill>
                  <a:srgbClr val="982068"/>
                </a:solidFill>
              </a:rPr>
              <a:t>Sensory and/or physical needs</a:t>
            </a:r>
          </a:p>
        </p:txBody>
      </p:sp>
    </p:spTree>
    <p:extLst>
      <p:ext uri="{BB962C8B-B14F-4D97-AF65-F5344CB8AC3E}">
        <p14:creationId xmlns:p14="http://schemas.microsoft.com/office/powerpoint/2010/main" val="373147116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Special educational provision</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26294D2C-9371-4572-9A48-FE9AD9ED66AE}"/>
              </a:ext>
            </a:extLst>
          </p:cNvPr>
          <p:cNvSpPr txBox="1"/>
          <p:nvPr/>
        </p:nvSpPr>
        <p:spPr>
          <a:xfrm>
            <a:off x="266569" y="1201354"/>
            <a:ext cx="11239484" cy="4893647"/>
          </a:xfrm>
          <a:prstGeom prst="rect">
            <a:avLst/>
          </a:prstGeom>
          <a:noFill/>
        </p:spPr>
        <p:txBody>
          <a:bodyPr wrap="square" rtlCol="0">
            <a:spAutoFit/>
          </a:bodyPr>
          <a:lstStyle/>
          <a:p>
            <a:r>
              <a:rPr lang="en-GB" sz="2400" dirty="0">
                <a:solidFill>
                  <a:srgbClr val="982068"/>
                </a:solidFill>
              </a:rPr>
              <a:t>High quality teaching, differentiated for individual pupils, is the first step in responding to pupils who have or who may have SEN.</a:t>
            </a:r>
          </a:p>
          <a:p>
            <a:endParaRPr lang="en-GB" sz="2400" dirty="0">
              <a:solidFill>
                <a:srgbClr val="982068"/>
              </a:solidFill>
            </a:endParaRPr>
          </a:p>
          <a:p>
            <a:r>
              <a:rPr lang="en-GB" sz="2400" dirty="0">
                <a:solidFill>
                  <a:schemeClr val="accent6">
                    <a:lumMod val="50000"/>
                  </a:schemeClr>
                </a:solidFill>
              </a:rPr>
              <a:t>At ‘SEN Support’, the teacher and SENCO will work together to consider all the information about a pupil to decide what provision is required. This should include a discussion with the pupil (when appropriate) and their parents.</a:t>
            </a:r>
          </a:p>
          <a:p>
            <a:endParaRPr lang="en-GB" sz="2400" dirty="0">
              <a:solidFill>
                <a:schemeClr val="accent6">
                  <a:lumMod val="50000"/>
                </a:schemeClr>
              </a:solidFill>
            </a:endParaRPr>
          </a:p>
          <a:p>
            <a:r>
              <a:rPr lang="en-GB" sz="2400" dirty="0">
                <a:solidFill>
                  <a:schemeClr val="accent6">
                    <a:lumMod val="50000"/>
                  </a:schemeClr>
                </a:solidFill>
              </a:rPr>
              <a:t>Schools should tell parents about the LA’s ‘</a:t>
            </a:r>
            <a:r>
              <a:rPr lang="en-GB" sz="2400" b="1" dirty="0">
                <a:solidFill>
                  <a:schemeClr val="accent6">
                    <a:lumMod val="50000"/>
                  </a:schemeClr>
                </a:solidFill>
              </a:rPr>
              <a:t>SEND Information, Advice and Support Service</a:t>
            </a:r>
            <a:r>
              <a:rPr lang="en-GB" sz="2400" dirty="0">
                <a:solidFill>
                  <a:schemeClr val="accent6">
                    <a:lumMod val="50000"/>
                  </a:schemeClr>
                </a:solidFill>
              </a:rPr>
              <a:t>’ (SENDIASS).</a:t>
            </a:r>
          </a:p>
          <a:p>
            <a:endParaRPr lang="en-GB" sz="2400" dirty="0">
              <a:solidFill>
                <a:schemeClr val="accent6">
                  <a:lumMod val="50000"/>
                </a:schemeClr>
              </a:solidFill>
            </a:endParaRPr>
          </a:p>
          <a:p>
            <a:r>
              <a:rPr lang="en-GB" sz="2400" dirty="0">
                <a:solidFill>
                  <a:schemeClr val="accent6">
                    <a:lumMod val="50000"/>
                  </a:schemeClr>
                </a:solidFill>
              </a:rPr>
              <a:t>The desired outcomes for a child should be considered.</a:t>
            </a:r>
          </a:p>
          <a:p>
            <a:endParaRPr lang="en-GB" sz="2400" dirty="0">
              <a:solidFill>
                <a:schemeClr val="accent6">
                  <a:lumMod val="50000"/>
                </a:schemeClr>
              </a:solidFill>
            </a:endParaRPr>
          </a:p>
          <a:p>
            <a:r>
              <a:rPr lang="en-GB" sz="2400" dirty="0">
                <a:solidFill>
                  <a:schemeClr val="accent6">
                    <a:lumMod val="50000"/>
                  </a:schemeClr>
                </a:solidFill>
              </a:rPr>
              <a:t>A date to </a:t>
            </a:r>
            <a:r>
              <a:rPr lang="en-GB" sz="2400" b="1" dirty="0">
                <a:solidFill>
                  <a:schemeClr val="accent6">
                    <a:lumMod val="50000"/>
                  </a:schemeClr>
                </a:solidFill>
              </a:rPr>
              <a:t>review progress </a:t>
            </a:r>
            <a:r>
              <a:rPr lang="en-GB" sz="2400" dirty="0">
                <a:solidFill>
                  <a:schemeClr val="accent6">
                    <a:lumMod val="50000"/>
                  </a:schemeClr>
                </a:solidFill>
              </a:rPr>
              <a:t>should always be set (usually termly, but at least yearly).</a:t>
            </a:r>
          </a:p>
        </p:txBody>
      </p:sp>
    </p:spTree>
    <p:extLst>
      <p:ext uri="{BB962C8B-B14F-4D97-AF65-F5344CB8AC3E}">
        <p14:creationId xmlns:p14="http://schemas.microsoft.com/office/powerpoint/2010/main" val="2868719279"/>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Special educational provision</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26294D2C-9371-4572-9A48-FE9AD9ED66AE}"/>
              </a:ext>
            </a:extLst>
          </p:cNvPr>
          <p:cNvSpPr txBox="1"/>
          <p:nvPr/>
        </p:nvSpPr>
        <p:spPr>
          <a:xfrm>
            <a:off x="596933" y="1750646"/>
            <a:ext cx="11239484" cy="4154984"/>
          </a:xfrm>
          <a:prstGeom prst="rect">
            <a:avLst/>
          </a:prstGeom>
          <a:noFill/>
        </p:spPr>
        <p:txBody>
          <a:bodyPr wrap="square" rtlCol="0">
            <a:spAutoFit/>
          </a:bodyPr>
          <a:lstStyle/>
          <a:p>
            <a:r>
              <a:rPr lang="en-GB" sz="2400" dirty="0">
                <a:solidFill>
                  <a:srgbClr val="982068"/>
                </a:solidFill>
              </a:rPr>
              <a:t>When a pupil is identified as having SEN, schools should take action to remove barriers to learning and put effective educational provision in place. This process should follow the graduated approach (assess, plan, do, review).</a:t>
            </a:r>
          </a:p>
          <a:p>
            <a:endParaRPr lang="en-GB" sz="2400" dirty="0">
              <a:solidFill>
                <a:schemeClr val="accent6">
                  <a:lumMod val="50000"/>
                </a:schemeClr>
              </a:solidFill>
            </a:endParaRPr>
          </a:p>
          <a:p>
            <a:r>
              <a:rPr lang="en-GB" sz="2400" dirty="0">
                <a:solidFill>
                  <a:schemeClr val="accent6">
                    <a:lumMod val="50000"/>
                  </a:schemeClr>
                </a:solidFill>
              </a:rPr>
              <a:t>Parents should be aware of any planned support and interventions, and where appropriate, plans should seek parental involvement to reinforce or contribute to progress at home.</a:t>
            </a:r>
          </a:p>
          <a:p>
            <a:endParaRPr lang="en-GB" sz="2400" dirty="0">
              <a:solidFill>
                <a:schemeClr val="accent6">
                  <a:lumMod val="50000"/>
                </a:schemeClr>
              </a:solidFill>
            </a:endParaRPr>
          </a:p>
          <a:p>
            <a:r>
              <a:rPr lang="en-GB" sz="2400" dirty="0">
                <a:solidFill>
                  <a:srgbClr val="982068"/>
                </a:solidFill>
              </a:rPr>
              <a:t>The class or subject teacher remains responsible for working with the child on a daily basis.</a:t>
            </a:r>
          </a:p>
          <a:p>
            <a:endParaRPr lang="en-GB" sz="2400" dirty="0">
              <a:solidFill>
                <a:schemeClr val="accent6">
                  <a:lumMod val="50000"/>
                </a:schemeClr>
              </a:solidFill>
            </a:endParaRPr>
          </a:p>
        </p:txBody>
      </p:sp>
    </p:spTree>
    <p:extLst>
      <p:ext uri="{BB962C8B-B14F-4D97-AF65-F5344CB8AC3E}">
        <p14:creationId xmlns:p14="http://schemas.microsoft.com/office/powerpoint/2010/main" val="2515899670"/>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 to go here"/>
          <p:cNvSpPr txBox="1">
            <a:spLocks noGrp="1"/>
          </p:cNvSpPr>
          <p:nvPr>
            <p:ph type="body" idx="13"/>
          </p:nvPr>
        </p:nvSpPr>
        <p:spPr>
          <a:xfrm>
            <a:off x="596958" y="906780"/>
            <a:ext cx="10998083" cy="4483279"/>
          </a:xfrm>
          <a:prstGeom prst="rect">
            <a:avLst/>
          </a:prstGeom>
        </p:spPr>
        <p:txBody>
          <a:bodyPr/>
          <a:lstStyle/>
          <a:p>
            <a:r>
              <a:rPr lang="en-GB" dirty="0"/>
              <a:t>Welcome to this Contact webinar.</a:t>
            </a:r>
          </a:p>
          <a:p>
            <a:endParaRPr lang="en-GB" dirty="0"/>
          </a:p>
          <a:p>
            <a:r>
              <a:rPr lang="en-GB" dirty="0"/>
              <a:t>If there is a technical hitch, please do bear with us.</a:t>
            </a:r>
          </a:p>
          <a:p>
            <a:endParaRPr lang="en-GB" dirty="0"/>
          </a:p>
          <a:p>
            <a:r>
              <a:rPr lang="en-GB" dirty="0"/>
              <a:t>Those of you joining by pc, laptop, tablet or smart phone should now be able to see this introduction slide.</a:t>
            </a:r>
          </a:p>
        </p:txBody>
      </p:sp>
    </p:spTree>
    <p:extLst>
      <p:ext uri="{BB962C8B-B14F-4D97-AF65-F5344CB8AC3E}">
        <p14:creationId xmlns:p14="http://schemas.microsoft.com/office/powerpoint/2010/main" val="226868748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Special educational provision</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26294D2C-9371-4572-9A48-FE9AD9ED66AE}"/>
              </a:ext>
            </a:extLst>
          </p:cNvPr>
          <p:cNvSpPr txBox="1"/>
          <p:nvPr/>
        </p:nvSpPr>
        <p:spPr>
          <a:xfrm>
            <a:off x="476258" y="1482155"/>
            <a:ext cx="11239484" cy="5262979"/>
          </a:xfrm>
          <a:prstGeom prst="rect">
            <a:avLst/>
          </a:prstGeom>
          <a:noFill/>
        </p:spPr>
        <p:txBody>
          <a:bodyPr wrap="square" rtlCol="0">
            <a:spAutoFit/>
          </a:bodyPr>
          <a:lstStyle/>
          <a:p>
            <a:r>
              <a:rPr lang="en-GB" sz="2400" dirty="0">
                <a:solidFill>
                  <a:srgbClr val="982068"/>
                </a:solidFill>
              </a:rPr>
              <a:t>Sometimes, it may be appropriate to offer some one-to-one support for a child with SEN.</a:t>
            </a:r>
          </a:p>
          <a:p>
            <a:endParaRPr lang="en-GB" sz="2400" dirty="0">
              <a:solidFill>
                <a:srgbClr val="982068"/>
              </a:solidFill>
            </a:endParaRPr>
          </a:p>
          <a:p>
            <a:r>
              <a:rPr lang="en-GB" sz="2400" dirty="0">
                <a:solidFill>
                  <a:schemeClr val="accent6">
                    <a:lumMod val="50000"/>
                  </a:schemeClr>
                </a:solidFill>
              </a:rPr>
              <a:t>But this should be carefully planned so that the child is able to continue to develop independence in learning and self-help skills.</a:t>
            </a:r>
          </a:p>
          <a:p>
            <a:endParaRPr lang="en-GB" sz="2400" dirty="0">
              <a:solidFill>
                <a:srgbClr val="982068"/>
              </a:solidFill>
            </a:endParaRPr>
          </a:p>
          <a:p>
            <a:r>
              <a:rPr lang="en-GB" sz="2400" dirty="0">
                <a:solidFill>
                  <a:srgbClr val="982068"/>
                </a:solidFill>
              </a:rPr>
              <a:t>Too much one-to-one support can have a negative impact on outcomes for some children (see DISS Report, 2009: </a:t>
            </a:r>
            <a:r>
              <a:rPr lang="en-GB" sz="2400" dirty="0">
                <a:hlinkClick r:id="rId6"/>
              </a:rPr>
              <a:t>http://maximisingtas.co.uk/research/the-diss-project.php</a:t>
            </a:r>
            <a:r>
              <a:rPr lang="en-GB" sz="2400" dirty="0">
                <a:solidFill>
                  <a:srgbClr val="982068"/>
                </a:solidFill>
              </a:rPr>
              <a:t>)</a:t>
            </a:r>
          </a:p>
          <a:p>
            <a:endParaRPr lang="en-GB" sz="2400" dirty="0">
              <a:solidFill>
                <a:srgbClr val="982068"/>
              </a:solidFill>
            </a:endParaRPr>
          </a:p>
          <a:p>
            <a:r>
              <a:rPr lang="en-GB" sz="2400" dirty="0">
                <a:solidFill>
                  <a:schemeClr val="accent6">
                    <a:lumMod val="50000"/>
                  </a:schemeClr>
                </a:solidFill>
              </a:rPr>
              <a:t>Where additional TA or teaching support is given, it should fit closely with class teaching and the class or subject teacher retains responsibility for progress, with the support of the SENCO.</a:t>
            </a:r>
          </a:p>
          <a:p>
            <a:endParaRPr lang="en-GB" sz="2400" dirty="0">
              <a:solidFill>
                <a:srgbClr val="982068"/>
              </a:solidFill>
            </a:endParaRPr>
          </a:p>
          <a:p>
            <a:endParaRPr lang="en-GB" sz="2400" dirty="0">
              <a:solidFill>
                <a:srgbClr val="982068"/>
              </a:solidFill>
            </a:endParaRPr>
          </a:p>
          <a:p>
            <a:endParaRPr lang="en-GB" sz="2400" dirty="0">
              <a:solidFill>
                <a:schemeClr val="accent6">
                  <a:lumMod val="50000"/>
                </a:schemeClr>
              </a:solidFill>
            </a:endParaRPr>
          </a:p>
        </p:txBody>
      </p:sp>
    </p:spTree>
    <p:extLst>
      <p:ext uri="{BB962C8B-B14F-4D97-AF65-F5344CB8AC3E}">
        <p14:creationId xmlns:p14="http://schemas.microsoft.com/office/powerpoint/2010/main" val="350779094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Involving external agencies</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8CC31F53-A29D-4363-8ECC-4F6F84497054}"/>
              </a:ext>
            </a:extLst>
          </p:cNvPr>
          <p:cNvSpPr txBox="1"/>
          <p:nvPr/>
        </p:nvSpPr>
        <p:spPr>
          <a:xfrm>
            <a:off x="1257300" y="1582354"/>
            <a:ext cx="9436100" cy="923330"/>
          </a:xfrm>
          <a:prstGeom prst="rect">
            <a:avLst/>
          </a:prstGeom>
          <a:noFill/>
        </p:spPr>
        <p:txBody>
          <a:bodyPr wrap="square" rtlCol="0">
            <a:spAutoFit/>
          </a:bodyPr>
          <a:lstStyle/>
          <a:p>
            <a:endParaRPr lang="en-GB" dirty="0"/>
          </a:p>
          <a:p>
            <a:endParaRPr lang="en-GB" dirty="0"/>
          </a:p>
          <a:p>
            <a:endParaRPr lang="en-GB" dirty="0"/>
          </a:p>
        </p:txBody>
      </p:sp>
      <p:sp>
        <p:nvSpPr>
          <p:cNvPr id="4" name="TextBox 3">
            <a:extLst>
              <a:ext uri="{FF2B5EF4-FFF2-40B4-BE49-F238E27FC236}">
                <a16:creationId xmlns:a16="http://schemas.microsoft.com/office/drawing/2014/main" id="{3BB1B087-2F7A-4B85-A0B8-0452C3052014}"/>
              </a:ext>
            </a:extLst>
          </p:cNvPr>
          <p:cNvSpPr txBox="1"/>
          <p:nvPr/>
        </p:nvSpPr>
        <p:spPr>
          <a:xfrm>
            <a:off x="431811" y="1291116"/>
            <a:ext cx="11328378" cy="5170646"/>
          </a:xfrm>
          <a:prstGeom prst="rect">
            <a:avLst/>
          </a:prstGeom>
          <a:noFill/>
        </p:spPr>
        <p:txBody>
          <a:bodyPr wrap="square" rtlCol="0">
            <a:spAutoFit/>
          </a:bodyPr>
          <a:lstStyle/>
          <a:p>
            <a:r>
              <a:rPr lang="en-GB" sz="2400" dirty="0">
                <a:solidFill>
                  <a:srgbClr val="982068"/>
                </a:solidFill>
              </a:rPr>
              <a:t>The school may consider that they need to seek advice and support from specialists external to the school, if progress is still not as expected.</a:t>
            </a:r>
          </a:p>
          <a:p>
            <a:endParaRPr lang="en-GB" sz="2400" dirty="0">
              <a:solidFill>
                <a:srgbClr val="982068"/>
              </a:solidFill>
            </a:endParaRPr>
          </a:p>
          <a:p>
            <a:r>
              <a:rPr lang="en-GB" sz="2400" dirty="0">
                <a:solidFill>
                  <a:schemeClr val="accent6">
                    <a:lumMod val="50000"/>
                  </a:schemeClr>
                </a:solidFill>
              </a:rPr>
              <a:t>Specialists can be involved at any point, and parents must always be involved in any decision to involve specialists.</a:t>
            </a:r>
          </a:p>
          <a:p>
            <a:endParaRPr lang="en-GB" sz="2400" dirty="0">
              <a:solidFill>
                <a:srgbClr val="982068"/>
              </a:solidFill>
            </a:endParaRPr>
          </a:p>
          <a:p>
            <a:r>
              <a:rPr lang="en-GB" sz="2400" dirty="0">
                <a:solidFill>
                  <a:srgbClr val="982068"/>
                </a:solidFill>
              </a:rPr>
              <a:t>Specialists may include:</a:t>
            </a:r>
          </a:p>
          <a:p>
            <a:pPr marL="800100" lvl="1" indent="-342900">
              <a:buFont typeface="Arial" panose="020B0604020202020204" pitchFamily="34" charset="0"/>
              <a:buChar char="•"/>
            </a:pPr>
            <a:r>
              <a:rPr lang="en-GB" sz="2400" dirty="0">
                <a:solidFill>
                  <a:srgbClr val="982068"/>
                </a:solidFill>
              </a:rPr>
              <a:t>Educational psychologists</a:t>
            </a:r>
          </a:p>
          <a:p>
            <a:pPr marL="800100" lvl="1" indent="-342900">
              <a:buFont typeface="Arial" panose="020B0604020202020204" pitchFamily="34" charset="0"/>
              <a:buChar char="•"/>
            </a:pPr>
            <a:r>
              <a:rPr lang="en-GB" sz="2400" dirty="0">
                <a:solidFill>
                  <a:srgbClr val="982068"/>
                </a:solidFill>
              </a:rPr>
              <a:t>Speech and language therapists</a:t>
            </a:r>
          </a:p>
          <a:p>
            <a:pPr marL="800100" lvl="1" indent="-342900">
              <a:buFont typeface="Arial" panose="020B0604020202020204" pitchFamily="34" charset="0"/>
              <a:buChar char="•"/>
            </a:pPr>
            <a:r>
              <a:rPr lang="en-GB" sz="2400" dirty="0">
                <a:solidFill>
                  <a:srgbClr val="982068"/>
                </a:solidFill>
              </a:rPr>
              <a:t>Specialist teachers e.g. for dyslexia, hearing impairment, physical disability etc</a:t>
            </a:r>
          </a:p>
          <a:p>
            <a:pPr marL="800100" lvl="1" indent="-342900">
              <a:buFont typeface="Arial" panose="020B0604020202020204" pitchFamily="34" charset="0"/>
              <a:buChar char="•"/>
            </a:pPr>
            <a:r>
              <a:rPr lang="en-GB" sz="2400" dirty="0">
                <a:solidFill>
                  <a:srgbClr val="982068"/>
                </a:solidFill>
              </a:rPr>
              <a:t>Special school staff</a:t>
            </a:r>
          </a:p>
          <a:p>
            <a:pPr marL="800100" lvl="1" indent="-342900">
              <a:buFont typeface="Arial" panose="020B0604020202020204" pitchFamily="34" charset="0"/>
              <a:buChar char="•"/>
            </a:pPr>
            <a:r>
              <a:rPr lang="en-GB" sz="2400" dirty="0">
                <a:solidFill>
                  <a:srgbClr val="982068"/>
                </a:solidFill>
              </a:rPr>
              <a:t>Occupational therapists</a:t>
            </a:r>
          </a:p>
          <a:p>
            <a:pPr marL="800100" lvl="1" indent="-342900">
              <a:buFont typeface="Arial" panose="020B0604020202020204" pitchFamily="34" charset="0"/>
              <a:buChar char="•"/>
            </a:pPr>
            <a:r>
              <a:rPr lang="en-GB" sz="2400" dirty="0">
                <a:solidFill>
                  <a:srgbClr val="982068"/>
                </a:solidFill>
              </a:rPr>
              <a:t>etc</a:t>
            </a:r>
          </a:p>
          <a:p>
            <a:endParaRPr lang="en-GB" dirty="0"/>
          </a:p>
        </p:txBody>
      </p:sp>
    </p:spTree>
    <p:extLst>
      <p:ext uri="{BB962C8B-B14F-4D97-AF65-F5344CB8AC3E}">
        <p14:creationId xmlns:p14="http://schemas.microsoft.com/office/powerpoint/2010/main" val="362673367"/>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500"/>
                                        <p:tgtEl>
                                          <p:spTgt spid="4">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fade">
                                      <p:cBhvr>
                                        <p:cTn id="21" dur="500"/>
                                        <p:tgtEl>
                                          <p:spTgt spid="4">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fade">
                                      <p:cBhvr>
                                        <p:cTn id="24" dur="500"/>
                                        <p:tgtEl>
                                          <p:spTgt spid="4">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500"/>
                                        <p:tgtEl>
                                          <p:spTgt spid="4">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10" end="10"/>
                                            </p:txEl>
                                          </p:spTgt>
                                        </p:tgtEl>
                                        <p:attrNameLst>
                                          <p:attrName>style.visibility</p:attrName>
                                        </p:attrNameLst>
                                      </p:cBhvr>
                                      <p:to>
                                        <p:strVal val="visible"/>
                                      </p:to>
                                    </p:set>
                                    <p:animEffect transition="in" filter="fade">
                                      <p:cBhvr>
                                        <p:cTn id="3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Education, Health and Care Plans</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8CC31F53-A29D-4363-8ECC-4F6F84497054}"/>
              </a:ext>
            </a:extLst>
          </p:cNvPr>
          <p:cNvSpPr txBox="1"/>
          <p:nvPr/>
        </p:nvSpPr>
        <p:spPr>
          <a:xfrm>
            <a:off x="431800" y="1242816"/>
            <a:ext cx="11125200" cy="5170646"/>
          </a:xfrm>
          <a:prstGeom prst="rect">
            <a:avLst/>
          </a:prstGeom>
          <a:noFill/>
        </p:spPr>
        <p:txBody>
          <a:bodyPr wrap="square" rtlCol="0">
            <a:spAutoFit/>
          </a:bodyPr>
          <a:lstStyle/>
          <a:p>
            <a:r>
              <a:rPr lang="en-GB" sz="2400" dirty="0">
                <a:solidFill>
                  <a:srgbClr val="982068"/>
                </a:solidFill>
              </a:rPr>
              <a:t>It may be that, after following the advice and guidance from within school and from specialists, a child is still not making expected progress. It may then be considered that an application for an Education, Health and Care Needs Assessment is made.</a:t>
            </a:r>
          </a:p>
          <a:p>
            <a:endParaRPr lang="en-GB" sz="2400" dirty="0">
              <a:solidFill>
                <a:schemeClr val="accent6">
                  <a:lumMod val="50000"/>
                </a:schemeClr>
              </a:solidFill>
            </a:endParaRPr>
          </a:p>
          <a:p>
            <a:r>
              <a:rPr lang="en-GB" sz="2400" dirty="0">
                <a:solidFill>
                  <a:schemeClr val="accent6">
                    <a:lumMod val="50000"/>
                  </a:schemeClr>
                </a:solidFill>
              </a:rPr>
              <a:t>It is usually appropriate to complete more than one cycle of assess, plan, do, review before making an application for an Education, Health and Care Needs Assessment. The local authority will ask to see evidence of the action taken by the school as part of SEN Support. If an EHCP Needs Assessment is carried out, it may result in an Education, Health and Care Plan being issued. An EHCP is usually required to access a special school placement.</a:t>
            </a:r>
          </a:p>
          <a:p>
            <a:endParaRPr lang="en-GB" sz="2400" dirty="0">
              <a:solidFill>
                <a:schemeClr val="accent6">
                  <a:lumMod val="50000"/>
                </a:schemeClr>
              </a:solidFill>
            </a:endParaRPr>
          </a:p>
          <a:p>
            <a:r>
              <a:rPr lang="en-GB" sz="2400" dirty="0">
                <a:solidFill>
                  <a:srgbClr val="982068"/>
                </a:solidFill>
              </a:rPr>
              <a:t>We are not going to go into detail in this webinar about Education, Health and Care Plans, as we are focusing on SEN Support.</a:t>
            </a:r>
          </a:p>
          <a:p>
            <a:endParaRPr lang="en-GB" dirty="0"/>
          </a:p>
        </p:txBody>
      </p:sp>
    </p:spTree>
    <p:extLst>
      <p:ext uri="{BB962C8B-B14F-4D97-AF65-F5344CB8AC3E}">
        <p14:creationId xmlns:p14="http://schemas.microsoft.com/office/powerpoint/2010/main" val="3134761933"/>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The School’s SEN Information Report</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2E75DCE0-53A5-4DAD-B8EB-CDFE7CE6563D}"/>
              </a:ext>
            </a:extLst>
          </p:cNvPr>
          <p:cNvSpPr txBox="1"/>
          <p:nvPr/>
        </p:nvSpPr>
        <p:spPr>
          <a:xfrm>
            <a:off x="546100" y="1676400"/>
            <a:ext cx="11252200" cy="3416320"/>
          </a:xfrm>
          <a:prstGeom prst="rect">
            <a:avLst/>
          </a:prstGeom>
          <a:noFill/>
        </p:spPr>
        <p:txBody>
          <a:bodyPr wrap="square" rtlCol="0">
            <a:spAutoFit/>
          </a:bodyPr>
          <a:lstStyle/>
          <a:p>
            <a:r>
              <a:rPr lang="en-GB" sz="2400" dirty="0">
                <a:solidFill>
                  <a:srgbClr val="982068"/>
                </a:solidFill>
              </a:rPr>
              <a:t>Every school has to publish on their website an ‘SEN Information Report’.</a:t>
            </a:r>
          </a:p>
          <a:p>
            <a:endParaRPr lang="en-GB" sz="2400" dirty="0">
              <a:solidFill>
                <a:srgbClr val="982068"/>
              </a:solidFill>
            </a:endParaRPr>
          </a:p>
          <a:p>
            <a:r>
              <a:rPr lang="en-GB" sz="2400" dirty="0">
                <a:solidFill>
                  <a:schemeClr val="accent6">
                    <a:lumMod val="50000"/>
                  </a:schemeClr>
                </a:solidFill>
              </a:rPr>
              <a:t>This must include information about how SEN are identified in the school, how parents and pupils are consulted, what provision is made for SEN in the school and who the SENCO is.</a:t>
            </a:r>
          </a:p>
          <a:p>
            <a:endParaRPr lang="en-GB" sz="2400" dirty="0">
              <a:solidFill>
                <a:srgbClr val="982068"/>
              </a:solidFill>
            </a:endParaRPr>
          </a:p>
          <a:p>
            <a:r>
              <a:rPr lang="en-GB" sz="2400" dirty="0">
                <a:solidFill>
                  <a:srgbClr val="982068"/>
                </a:solidFill>
              </a:rPr>
              <a:t>It should be easily accessible to parents and young people.</a:t>
            </a:r>
          </a:p>
          <a:p>
            <a:endParaRPr lang="en-GB" sz="2400" dirty="0">
              <a:solidFill>
                <a:srgbClr val="982068"/>
              </a:solidFill>
            </a:endParaRPr>
          </a:p>
          <a:p>
            <a:r>
              <a:rPr lang="en-GB" sz="2400" dirty="0">
                <a:solidFill>
                  <a:schemeClr val="accent6">
                    <a:lumMod val="50000"/>
                  </a:schemeClr>
                </a:solidFill>
              </a:rPr>
              <a:t>It should also include information on how to access the Local Authority’s ‘Local Offer’.</a:t>
            </a:r>
          </a:p>
        </p:txBody>
      </p:sp>
    </p:spTree>
    <p:extLst>
      <p:ext uri="{BB962C8B-B14F-4D97-AF65-F5344CB8AC3E}">
        <p14:creationId xmlns:p14="http://schemas.microsoft.com/office/powerpoint/2010/main" val="3561721398"/>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The Local Offer</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F036816C-55F7-477E-856F-7D75D11DC6C2}"/>
              </a:ext>
            </a:extLst>
          </p:cNvPr>
          <p:cNvSpPr txBox="1"/>
          <p:nvPr/>
        </p:nvSpPr>
        <p:spPr>
          <a:xfrm>
            <a:off x="546100" y="1555176"/>
            <a:ext cx="10756900" cy="4062651"/>
          </a:xfrm>
          <a:prstGeom prst="rect">
            <a:avLst/>
          </a:prstGeom>
          <a:noFill/>
        </p:spPr>
        <p:txBody>
          <a:bodyPr wrap="square" rtlCol="0">
            <a:spAutoFit/>
          </a:bodyPr>
          <a:lstStyle/>
          <a:p>
            <a:r>
              <a:rPr lang="en-GB" sz="2400" dirty="0">
                <a:solidFill>
                  <a:srgbClr val="982068"/>
                </a:solidFill>
              </a:rPr>
              <a:t>Every Local Authority MUST publish a ‘Local Offer’ on their website.</a:t>
            </a:r>
          </a:p>
          <a:p>
            <a:endParaRPr lang="en-GB" sz="2400" dirty="0">
              <a:solidFill>
                <a:schemeClr val="accent6">
                  <a:lumMod val="50000"/>
                </a:schemeClr>
              </a:solidFill>
            </a:endParaRPr>
          </a:p>
          <a:p>
            <a:r>
              <a:rPr lang="en-GB" sz="2400" dirty="0">
                <a:solidFill>
                  <a:schemeClr val="accent6">
                    <a:lumMod val="50000"/>
                  </a:schemeClr>
                </a:solidFill>
              </a:rPr>
              <a:t>This should provide information on provision for SEND within a local area, including mainstream and special schools, independent schools, services, groups etc which are relevant to children and young people with SEND.</a:t>
            </a:r>
          </a:p>
          <a:p>
            <a:endParaRPr lang="en-GB" sz="2400" dirty="0">
              <a:solidFill>
                <a:schemeClr val="accent6">
                  <a:lumMod val="50000"/>
                </a:schemeClr>
              </a:solidFill>
            </a:endParaRPr>
          </a:p>
          <a:p>
            <a:r>
              <a:rPr lang="en-GB" sz="2400" dirty="0">
                <a:solidFill>
                  <a:schemeClr val="accent6">
                    <a:lumMod val="50000"/>
                  </a:schemeClr>
                </a:solidFill>
              </a:rPr>
              <a:t>They should be co-produced with parents and young people, and be accessible and easy to use.</a:t>
            </a:r>
          </a:p>
          <a:p>
            <a:endParaRPr lang="en-GB" sz="2400" dirty="0">
              <a:solidFill>
                <a:schemeClr val="accent6">
                  <a:lumMod val="50000"/>
                </a:schemeClr>
              </a:solidFill>
            </a:endParaRPr>
          </a:p>
          <a:p>
            <a:r>
              <a:rPr lang="en-GB" sz="2400" dirty="0">
                <a:solidFill>
                  <a:srgbClr val="982068"/>
                </a:solidFill>
              </a:rPr>
              <a:t>They vary a great deal in quality, but if you haven’t looked at yours, you should do so.</a:t>
            </a:r>
          </a:p>
          <a:p>
            <a:endParaRPr lang="en-GB" dirty="0"/>
          </a:p>
        </p:txBody>
      </p:sp>
    </p:spTree>
    <p:extLst>
      <p:ext uri="{BB962C8B-B14F-4D97-AF65-F5344CB8AC3E}">
        <p14:creationId xmlns:p14="http://schemas.microsoft.com/office/powerpoint/2010/main" val="3932219002"/>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is SEND funded?</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Rectangle: Rounded Corners 1">
            <a:extLst>
              <a:ext uri="{FF2B5EF4-FFF2-40B4-BE49-F238E27FC236}">
                <a16:creationId xmlns:a16="http://schemas.microsoft.com/office/drawing/2014/main" id="{4437CEC0-1EB7-45BC-B78C-FBE2E41A4928}"/>
              </a:ext>
            </a:extLst>
          </p:cNvPr>
          <p:cNvSpPr/>
          <p:nvPr/>
        </p:nvSpPr>
        <p:spPr>
          <a:xfrm>
            <a:off x="927100" y="2044700"/>
            <a:ext cx="2895600" cy="2679700"/>
          </a:xfrm>
          <a:prstGeom prst="roundRect">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Per-pupil weighting:</a:t>
            </a:r>
          </a:p>
          <a:p>
            <a:pPr algn="ctr"/>
            <a:r>
              <a:rPr lang="en-GB" sz="2400" dirty="0"/>
              <a:t>Varies from one LA to another.</a:t>
            </a:r>
          </a:p>
          <a:p>
            <a:pPr algn="ctr"/>
            <a:r>
              <a:rPr lang="en-GB" sz="2400" dirty="0"/>
              <a:t>Pays for everything a school normally provides</a:t>
            </a:r>
          </a:p>
        </p:txBody>
      </p:sp>
      <p:sp>
        <p:nvSpPr>
          <p:cNvPr id="10" name="Rectangle: Rounded Corners 9">
            <a:extLst>
              <a:ext uri="{FF2B5EF4-FFF2-40B4-BE49-F238E27FC236}">
                <a16:creationId xmlns:a16="http://schemas.microsoft.com/office/drawing/2014/main" id="{A25C12DB-0072-4D66-87E8-EB562C4B71FB}"/>
              </a:ext>
            </a:extLst>
          </p:cNvPr>
          <p:cNvSpPr/>
          <p:nvPr/>
        </p:nvSpPr>
        <p:spPr>
          <a:xfrm>
            <a:off x="4648200" y="2044700"/>
            <a:ext cx="2768600" cy="26797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‘Notional’ SEN budget</a:t>
            </a:r>
          </a:p>
          <a:p>
            <a:pPr algn="ctr"/>
            <a:r>
              <a:rPr lang="en-GB" sz="2400" dirty="0"/>
              <a:t>£6,000 per pupil.</a:t>
            </a:r>
          </a:p>
          <a:p>
            <a:pPr algn="ctr"/>
            <a:endParaRPr lang="en-GB" sz="2400" dirty="0"/>
          </a:p>
          <a:p>
            <a:pPr algn="ctr"/>
            <a:r>
              <a:rPr lang="en-GB" sz="2400" dirty="0"/>
              <a:t>Not ring-fenced</a:t>
            </a:r>
          </a:p>
        </p:txBody>
      </p:sp>
      <p:sp>
        <p:nvSpPr>
          <p:cNvPr id="11" name="Rectangle: Rounded Corners 10">
            <a:extLst>
              <a:ext uri="{FF2B5EF4-FFF2-40B4-BE49-F238E27FC236}">
                <a16:creationId xmlns:a16="http://schemas.microsoft.com/office/drawing/2014/main" id="{DAFE0488-8E6C-44E6-8584-9F99501F6985}"/>
              </a:ext>
            </a:extLst>
          </p:cNvPr>
          <p:cNvSpPr/>
          <p:nvPr/>
        </p:nvSpPr>
        <p:spPr>
          <a:xfrm>
            <a:off x="8496300" y="2089150"/>
            <a:ext cx="2768600" cy="2679700"/>
          </a:xfrm>
          <a:prstGeom prst="roundRect">
            <a:avLst/>
          </a:prstGeom>
          <a:solidFill>
            <a:srgbClr val="794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‘High Needs’ funding.</a:t>
            </a:r>
          </a:p>
          <a:p>
            <a:pPr algn="ctr"/>
            <a:r>
              <a:rPr lang="en-GB" sz="2400" dirty="0"/>
              <a:t>Held centrally by the LA.</a:t>
            </a:r>
          </a:p>
          <a:p>
            <a:pPr algn="ctr"/>
            <a:r>
              <a:rPr lang="en-GB" sz="2400" dirty="0"/>
              <a:t>Schools usually apply for it.</a:t>
            </a:r>
          </a:p>
        </p:txBody>
      </p:sp>
    </p:spTree>
    <p:extLst>
      <p:ext uri="{BB962C8B-B14F-4D97-AF65-F5344CB8AC3E}">
        <p14:creationId xmlns:p14="http://schemas.microsoft.com/office/powerpoint/2010/main" val="1488347028"/>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How might SEND funding be spent?</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4" name="TextBox 3">
            <a:extLst>
              <a:ext uri="{FF2B5EF4-FFF2-40B4-BE49-F238E27FC236}">
                <a16:creationId xmlns:a16="http://schemas.microsoft.com/office/drawing/2014/main" id="{7CCFB121-2977-4689-B8D3-90B4FB4CD465}"/>
              </a:ext>
            </a:extLst>
          </p:cNvPr>
          <p:cNvSpPr txBox="1"/>
          <p:nvPr/>
        </p:nvSpPr>
        <p:spPr>
          <a:xfrm>
            <a:off x="330216" y="1318022"/>
            <a:ext cx="11417284" cy="5539978"/>
          </a:xfrm>
          <a:prstGeom prst="rect">
            <a:avLst/>
          </a:prstGeom>
          <a:noFill/>
        </p:spPr>
        <p:txBody>
          <a:bodyPr wrap="square" rtlCol="0">
            <a:spAutoFit/>
          </a:bodyPr>
          <a:lstStyle/>
          <a:p>
            <a:r>
              <a:rPr lang="en-GB" sz="2400" dirty="0">
                <a:solidFill>
                  <a:schemeClr val="accent6">
                    <a:lumMod val="50000"/>
                  </a:schemeClr>
                </a:solidFill>
              </a:rPr>
              <a:t>Both the per-pupil weighting and the SEND notional budget may be spent at the school sees fit, but they need to be able to demonstrate that a pupil’s </a:t>
            </a:r>
            <a:r>
              <a:rPr lang="en-GB" sz="2400" b="1" dirty="0">
                <a:solidFill>
                  <a:schemeClr val="accent6">
                    <a:lumMod val="50000"/>
                  </a:schemeClr>
                </a:solidFill>
              </a:rPr>
              <a:t>needs are being met</a:t>
            </a:r>
            <a:r>
              <a:rPr lang="en-GB" sz="2400" dirty="0">
                <a:solidFill>
                  <a:schemeClr val="accent6">
                    <a:lumMod val="50000"/>
                  </a:schemeClr>
                </a:solidFill>
              </a:rPr>
              <a:t>.</a:t>
            </a:r>
          </a:p>
          <a:p>
            <a:endParaRPr lang="en-GB" sz="2400" dirty="0">
              <a:solidFill>
                <a:schemeClr val="accent6">
                  <a:lumMod val="50000"/>
                </a:schemeClr>
              </a:solidFill>
            </a:endParaRPr>
          </a:p>
          <a:p>
            <a:r>
              <a:rPr lang="en-GB" sz="2400" dirty="0">
                <a:solidFill>
                  <a:schemeClr val="accent6">
                    <a:lumMod val="50000"/>
                  </a:schemeClr>
                </a:solidFill>
              </a:rPr>
              <a:t>Often, this funding is spent on teaching assistants or extra teacher time, but it is possible, and sometimes more effective, to be more creative. Examples include:</a:t>
            </a:r>
          </a:p>
          <a:p>
            <a:endParaRPr lang="en-GB" sz="2400" dirty="0">
              <a:solidFill>
                <a:schemeClr val="accent6">
                  <a:lumMod val="50000"/>
                </a:schemeClr>
              </a:solidFill>
            </a:endParaRPr>
          </a:p>
          <a:p>
            <a:pPr marL="742950" lvl="1" indent="-285750">
              <a:buFont typeface="Arial" panose="020B0604020202020204" pitchFamily="34" charset="0"/>
              <a:buChar char="•"/>
            </a:pPr>
            <a:r>
              <a:rPr lang="en-GB" sz="2400" dirty="0">
                <a:solidFill>
                  <a:srgbClr val="982068"/>
                </a:solidFill>
              </a:rPr>
              <a:t>Speech and language therapy</a:t>
            </a:r>
          </a:p>
          <a:p>
            <a:pPr marL="742950" lvl="1" indent="-285750">
              <a:buFont typeface="Arial" panose="020B0604020202020204" pitchFamily="34" charset="0"/>
              <a:buChar char="•"/>
            </a:pPr>
            <a:r>
              <a:rPr lang="en-GB" sz="2400" dirty="0">
                <a:solidFill>
                  <a:schemeClr val="accent6">
                    <a:lumMod val="50000"/>
                  </a:schemeClr>
                </a:solidFill>
              </a:rPr>
              <a:t>Other forms of therapy e.g. art therapy, occupational therapy etc</a:t>
            </a:r>
          </a:p>
          <a:p>
            <a:pPr marL="742950" lvl="1" indent="-285750">
              <a:buFont typeface="Arial" panose="020B0604020202020204" pitchFamily="34" charset="0"/>
              <a:buChar char="•"/>
            </a:pPr>
            <a:r>
              <a:rPr lang="en-GB" sz="2400" dirty="0">
                <a:solidFill>
                  <a:srgbClr val="982068"/>
                </a:solidFill>
              </a:rPr>
              <a:t>Resources such as ICT programmes, hardware, teaching materials, books, games etc</a:t>
            </a:r>
          </a:p>
          <a:p>
            <a:pPr marL="742950" lvl="1" indent="-285750">
              <a:buFont typeface="Arial" panose="020B0604020202020204" pitchFamily="34" charset="0"/>
              <a:buChar char="•"/>
            </a:pPr>
            <a:r>
              <a:rPr lang="en-GB" sz="2400" dirty="0">
                <a:solidFill>
                  <a:schemeClr val="accent6">
                    <a:lumMod val="50000"/>
                  </a:schemeClr>
                </a:solidFill>
              </a:rPr>
              <a:t>Mental health support, counsellors etc</a:t>
            </a:r>
          </a:p>
          <a:p>
            <a:pPr marL="742950" lvl="1" indent="-285750">
              <a:buFont typeface="Arial" panose="020B0604020202020204" pitchFamily="34" charset="0"/>
              <a:buChar char="•"/>
            </a:pPr>
            <a:r>
              <a:rPr lang="en-GB" sz="2400" dirty="0">
                <a:solidFill>
                  <a:srgbClr val="982068"/>
                </a:solidFill>
              </a:rPr>
              <a:t>Sensory equipment, possibly a sensory room</a:t>
            </a:r>
          </a:p>
          <a:p>
            <a:pPr marL="742950" lvl="1" indent="-285750">
              <a:buFont typeface="Arial" panose="020B0604020202020204" pitchFamily="34" charset="0"/>
              <a:buChar char="•"/>
            </a:pPr>
            <a:r>
              <a:rPr lang="en-GB" sz="2400" dirty="0">
                <a:solidFill>
                  <a:schemeClr val="accent6">
                    <a:lumMod val="50000"/>
                  </a:schemeClr>
                </a:solidFill>
              </a:rPr>
              <a:t>Training for staff in SEND</a:t>
            </a:r>
          </a:p>
          <a:p>
            <a:pPr lvl="1"/>
            <a:endParaRPr lang="en-GB" sz="2400" dirty="0">
              <a:solidFill>
                <a:schemeClr val="accent6">
                  <a:lumMod val="50000"/>
                </a:schemeClr>
              </a:solidFill>
            </a:endParaRPr>
          </a:p>
          <a:p>
            <a:pPr lvl="1"/>
            <a:endParaRPr lang="en-GB" sz="2400" dirty="0">
              <a:solidFill>
                <a:schemeClr val="accent6">
                  <a:lumMod val="50000"/>
                </a:schemeClr>
              </a:solidFill>
            </a:endParaRPr>
          </a:p>
          <a:p>
            <a:pPr marL="742950" lvl="1" indent="-285750">
              <a:buFont typeface="Arial" panose="020B0604020202020204" pitchFamily="34" charset="0"/>
              <a:buChar char="•"/>
            </a:pPr>
            <a:endParaRPr lang="en-GB" dirty="0"/>
          </a:p>
        </p:txBody>
      </p:sp>
    </p:spTree>
    <p:extLst>
      <p:ext uri="{BB962C8B-B14F-4D97-AF65-F5344CB8AC3E}">
        <p14:creationId xmlns:p14="http://schemas.microsoft.com/office/powerpoint/2010/main" val="3760939355"/>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Calibri"/>
                <a:ea typeface="+mn-ea"/>
                <a:cs typeface="+mn-cs"/>
              </a:rPr>
              <a:t>What can you do if you are not happy?</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5E1CE592-4F85-477D-90A8-7CF0D68AA445}"/>
              </a:ext>
            </a:extLst>
          </p:cNvPr>
          <p:cNvSpPr txBox="1"/>
          <p:nvPr/>
        </p:nvSpPr>
        <p:spPr>
          <a:xfrm>
            <a:off x="495235" y="1250444"/>
            <a:ext cx="11201530" cy="4893647"/>
          </a:xfrm>
          <a:prstGeom prst="rect">
            <a:avLst/>
          </a:prstGeom>
          <a:noFill/>
        </p:spPr>
        <p:txBody>
          <a:bodyPr wrap="square" rtlCol="0">
            <a:spAutoFit/>
          </a:bodyPr>
          <a:lstStyle/>
          <a:p>
            <a:r>
              <a:rPr lang="en-GB" sz="2400" dirty="0">
                <a:solidFill>
                  <a:srgbClr val="982068"/>
                </a:solidFill>
              </a:rPr>
              <a:t>Always go to the class/subject teacher or form tutor in the first instance, they know your child the best and work with them daily or regularly. This is likely to be all that is needed to resolve your concerns. Don’t wait til parents’ evening! Make an appointment.</a:t>
            </a:r>
          </a:p>
          <a:p>
            <a:endParaRPr lang="en-GB" sz="2400" dirty="0">
              <a:solidFill>
                <a:srgbClr val="982068"/>
              </a:solidFill>
            </a:endParaRPr>
          </a:p>
          <a:p>
            <a:r>
              <a:rPr lang="en-GB" sz="2400" dirty="0">
                <a:solidFill>
                  <a:schemeClr val="accent6">
                    <a:lumMod val="50000"/>
                  </a:schemeClr>
                </a:solidFill>
              </a:rPr>
              <a:t>If you are still concerned and your child is already on ‘SEN Support’ you could then go to the SENCO. Hopefully you and the SENCO will be able to work together with class/subject teachers to resolve any issues. If you think they </a:t>
            </a:r>
            <a:r>
              <a:rPr lang="en-GB" sz="2400" i="1" dirty="0">
                <a:solidFill>
                  <a:schemeClr val="accent6">
                    <a:lumMod val="50000"/>
                  </a:schemeClr>
                </a:solidFill>
              </a:rPr>
              <a:t>should</a:t>
            </a:r>
            <a:r>
              <a:rPr lang="en-GB" sz="2400" dirty="0">
                <a:solidFill>
                  <a:schemeClr val="accent6">
                    <a:lumMod val="50000"/>
                  </a:schemeClr>
                </a:solidFill>
              </a:rPr>
              <a:t> be on SEN Support and they are not, go through the class teacher/form tutor.</a:t>
            </a:r>
          </a:p>
          <a:p>
            <a:endParaRPr lang="en-GB" sz="2400" dirty="0">
              <a:solidFill>
                <a:srgbClr val="982068"/>
              </a:solidFill>
            </a:endParaRPr>
          </a:p>
          <a:p>
            <a:r>
              <a:rPr lang="en-GB" sz="2400" dirty="0">
                <a:solidFill>
                  <a:srgbClr val="982068"/>
                </a:solidFill>
              </a:rPr>
              <a:t>If you are still dissatisfied, go to the Headteacher, and finally, the Governors, particularly the SEN Governor.</a:t>
            </a:r>
          </a:p>
          <a:p>
            <a:endParaRPr lang="en-GB" sz="2400" dirty="0">
              <a:solidFill>
                <a:srgbClr val="982068"/>
              </a:solidFill>
            </a:endParaRPr>
          </a:p>
          <a:p>
            <a:r>
              <a:rPr lang="en-GB" sz="2400" dirty="0">
                <a:solidFill>
                  <a:srgbClr val="982068"/>
                </a:solidFill>
              </a:rPr>
              <a:t>If your issue remains unresolved, go to the LA and/or seek further advice and support.</a:t>
            </a:r>
          </a:p>
        </p:txBody>
      </p:sp>
    </p:spTree>
    <p:extLst>
      <p:ext uri="{BB962C8B-B14F-4D97-AF65-F5344CB8AC3E}">
        <p14:creationId xmlns:p14="http://schemas.microsoft.com/office/powerpoint/2010/main" val="1368984064"/>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a:ea typeface="+mn-ea"/>
                <a:cs typeface="+mn-cs"/>
              </a:rPr>
              <a:t>Where  can parents go for more advice and support?</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pic>
        <p:nvPicPr>
          <p:cNvPr id="2" name="Picture 1">
            <a:extLst>
              <a:ext uri="{FF2B5EF4-FFF2-40B4-BE49-F238E27FC236}">
                <a16:creationId xmlns:a16="http://schemas.microsoft.com/office/drawing/2014/main" id="{969A2DF2-AF0D-4B28-84F8-1671CE3CCC14}"/>
              </a:ext>
            </a:extLst>
          </p:cNvPr>
          <p:cNvPicPr>
            <a:picLocks noChangeAspect="1"/>
          </p:cNvPicPr>
          <p:nvPr/>
        </p:nvPicPr>
        <p:blipFill>
          <a:blip r:embed="rId6"/>
          <a:stretch>
            <a:fillRect/>
          </a:stretch>
        </p:blipFill>
        <p:spPr>
          <a:xfrm>
            <a:off x="930275" y="1812999"/>
            <a:ext cx="3295650" cy="1209675"/>
          </a:xfrm>
          <a:prstGeom prst="rect">
            <a:avLst/>
          </a:prstGeom>
        </p:spPr>
      </p:pic>
      <p:sp>
        <p:nvSpPr>
          <p:cNvPr id="4" name="TextBox 3">
            <a:extLst>
              <a:ext uri="{FF2B5EF4-FFF2-40B4-BE49-F238E27FC236}">
                <a16:creationId xmlns:a16="http://schemas.microsoft.com/office/drawing/2014/main" id="{38FB2686-6F55-4663-BABD-20B757FA19A0}"/>
              </a:ext>
            </a:extLst>
          </p:cNvPr>
          <p:cNvSpPr txBox="1"/>
          <p:nvPr/>
        </p:nvSpPr>
        <p:spPr>
          <a:xfrm>
            <a:off x="4816696" y="1812999"/>
            <a:ext cx="7012476" cy="1261884"/>
          </a:xfrm>
          <a:prstGeom prst="rect">
            <a:avLst/>
          </a:prstGeom>
          <a:noFill/>
        </p:spPr>
        <p:txBody>
          <a:bodyPr wrap="square" rtlCol="0">
            <a:spAutoFit/>
          </a:bodyPr>
          <a:lstStyle/>
          <a:p>
            <a:r>
              <a:rPr lang="en-GB" sz="2400" dirty="0">
                <a:solidFill>
                  <a:srgbClr val="982068"/>
                </a:solidFill>
              </a:rPr>
              <a:t>Independent Provider of Special Education Advice</a:t>
            </a:r>
          </a:p>
          <a:p>
            <a:endParaRPr lang="en-GB" sz="2400" dirty="0">
              <a:solidFill>
                <a:srgbClr val="982068"/>
              </a:solidFill>
            </a:endParaRPr>
          </a:p>
          <a:p>
            <a:r>
              <a:rPr lang="en-GB" sz="2800" dirty="0">
                <a:solidFill>
                  <a:srgbClr val="982068"/>
                </a:solidFill>
              </a:rPr>
              <a:t>www.ipsea.org.uk</a:t>
            </a:r>
          </a:p>
        </p:txBody>
      </p:sp>
      <p:sp>
        <p:nvSpPr>
          <p:cNvPr id="5" name="Rectangle: Rounded Corners 4">
            <a:extLst>
              <a:ext uri="{FF2B5EF4-FFF2-40B4-BE49-F238E27FC236}">
                <a16:creationId xmlns:a16="http://schemas.microsoft.com/office/drawing/2014/main" id="{0A1AEC17-697F-4614-AAE4-6CFE3AB6E283}"/>
              </a:ext>
            </a:extLst>
          </p:cNvPr>
          <p:cNvSpPr/>
          <p:nvPr/>
        </p:nvSpPr>
        <p:spPr>
          <a:xfrm>
            <a:off x="1087693" y="3851260"/>
            <a:ext cx="3295649" cy="1209674"/>
          </a:xfrm>
          <a:prstGeom prst="roundRect">
            <a:avLst/>
          </a:prstGeom>
          <a:solidFill>
            <a:srgbClr val="982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SENDIASS</a:t>
            </a:r>
          </a:p>
        </p:txBody>
      </p:sp>
      <p:sp>
        <p:nvSpPr>
          <p:cNvPr id="6" name="TextBox 5">
            <a:extLst>
              <a:ext uri="{FF2B5EF4-FFF2-40B4-BE49-F238E27FC236}">
                <a16:creationId xmlns:a16="http://schemas.microsoft.com/office/drawing/2014/main" id="{1050978B-C0F2-42C9-BD6F-75B85CE4DE66}"/>
              </a:ext>
            </a:extLst>
          </p:cNvPr>
          <p:cNvSpPr txBox="1"/>
          <p:nvPr/>
        </p:nvSpPr>
        <p:spPr>
          <a:xfrm>
            <a:off x="4816696" y="4046598"/>
            <a:ext cx="6667630" cy="830997"/>
          </a:xfrm>
          <a:prstGeom prst="rect">
            <a:avLst/>
          </a:prstGeom>
          <a:noFill/>
        </p:spPr>
        <p:txBody>
          <a:bodyPr wrap="square" rtlCol="0">
            <a:spAutoFit/>
          </a:bodyPr>
          <a:lstStyle/>
          <a:p>
            <a:r>
              <a:rPr lang="en-GB" sz="2400" dirty="0">
                <a:solidFill>
                  <a:srgbClr val="982068"/>
                </a:solidFill>
              </a:rPr>
              <a:t>SEND Independent information and Advice Service: each LA has one – search online for your LA</a:t>
            </a:r>
          </a:p>
        </p:txBody>
      </p:sp>
    </p:spTree>
    <p:extLst>
      <p:ext uri="{BB962C8B-B14F-4D97-AF65-F5344CB8AC3E}">
        <p14:creationId xmlns:p14="http://schemas.microsoft.com/office/powerpoint/2010/main" val="2977844004"/>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a:ea typeface="+mn-ea"/>
                <a:cs typeface="+mn-cs"/>
              </a:rPr>
              <a:t>In summary… </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5602592" y="-63214"/>
            <a:ext cx="6616678"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3E8AC6D6-0FF4-4CCB-816D-023C81119035}"/>
              </a:ext>
            </a:extLst>
          </p:cNvPr>
          <p:cNvSpPr txBox="1"/>
          <p:nvPr/>
        </p:nvSpPr>
        <p:spPr>
          <a:xfrm>
            <a:off x="330216" y="1214054"/>
            <a:ext cx="11531568" cy="6278642"/>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srgbClr val="982068"/>
                </a:solidFill>
              </a:rPr>
              <a:t>The SEND Code of Practice is the statutory guidance to which schools and local authorities must have regard </a:t>
            </a:r>
          </a:p>
          <a:p>
            <a:pPr marL="285750" indent="-285750">
              <a:buFont typeface="Arial" panose="020B0604020202020204" pitchFamily="34" charset="0"/>
              <a:buChar char="•"/>
            </a:pPr>
            <a:endParaRPr lang="en-GB" sz="2400" dirty="0">
              <a:solidFill>
                <a:srgbClr val="982068"/>
              </a:solidFill>
            </a:endParaRPr>
          </a:p>
          <a:p>
            <a:pPr marL="285750" indent="-285750">
              <a:buFont typeface="Arial" panose="020B0604020202020204" pitchFamily="34" charset="0"/>
              <a:buChar char="•"/>
            </a:pPr>
            <a:r>
              <a:rPr lang="en-GB" sz="2400" dirty="0">
                <a:solidFill>
                  <a:schemeClr val="accent6">
                    <a:lumMod val="50000"/>
                  </a:schemeClr>
                </a:solidFill>
              </a:rPr>
              <a:t>High quality teaching is the most important factor for everyone, including children with SEND – always speak with the class or subject teacher and maintain open communications</a:t>
            </a:r>
          </a:p>
          <a:p>
            <a:pPr marL="285750" indent="-285750">
              <a:buFont typeface="Arial" panose="020B0604020202020204" pitchFamily="34" charset="0"/>
              <a:buChar char="•"/>
            </a:pPr>
            <a:endParaRPr lang="en-GB" sz="2400" dirty="0">
              <a:solidFill>
                <a:srgbClr val="982068"/>
              </a:solidFill>
            </a:endParaRPr>
          </a:p>
          <a:p>
            <a:pPr marL="285750" indent="-285750">
              <a:buFont typeface="Arial" panose="020B0604020202020204" pitchFamily="34" charset="0"/>
              <a:buChar char="•"/>
            </a:pPr>
            <a:r>
              <a:rPr lang="en-GB" sz="2400" dirty="0">
                <a:solidFill>
                  <a:srgbClr val="982068"/>
                </a:solidFill>
              </a:rPr>
              <a:t>If your child is identified with SEN, get to know the SENCO – they should be able to offer you advice and support</a:t>
            </a:r>
          </a:p>
          <a:p>
            <a:pPr marL="285750" indent="-285750">
              <a:buFont typeface="Arial" panose="020B0604020202020204" pitchFamily="34" charset="0"/>
              <a:buChar char="•"/>
            </a:pPr>
            <a:endParaRPr lang="en-GB" sz="2400" dirty="0">
              <a:solidFill>
                <a:srgbClr val="982068"/>
              </a:solidFill>
            </a:endParaRPr>
          </a:p>
          <a:p>
            <a:pPr marL="285750" indent="-285750">
              <a:buFont typeface="Arial" panose="020B0604020202020204" pitchFamily="34" charset="0"/>
              <a:buChar char="•"/>
            </a:pPr>
            <a:r>
              <a:rPr lang="en-GB" sz="2400" dirty="0">
                <a:solidFill>
                  <a:schemeClr val="accent6">
                    <a:lumMod val="50000"/>
                  </a:schemeClr>
                </a:solidFill>
              </a:rPr>
              <a:t>Find out how your child is being supported, and make sure that this is regularly reviewed</a:t>
            </a:r>
          </a:p>
          <a:p>
            <a:pPr marL="285750" indent="-285750">
              <a:buFont typeface="Arial" panose="020B0604020202020204" pitchFamily="34" charset="0"/>
              <a:buChar char="•"/>
            </a:pPr>
            <a:endParaRPr lang="en-GB" sz="2400" dirty="0">
              <a:solidFill>
                <a:srgbClr val="982068"/>
              </a:solidFill>
            </a:endParaRPr>
          </a:p>
          <a:p>
            <a:pPr marL="285750" indent="-285750">
              <a:buFont typeface="Arial" panose="020B0604020202020204" pitchFamily="34" charset="0"/>
              <a:buChar char="•"/>
            </a:pPr>
            <a:r>
              <a:rPr lang="en-GB" sz="2400" dirty="0">
                <a:solidFill>
                  <a:srgbClr val="982068"/>
                </a:solidFill>
              </a:rPr>
              <a:t>Go to the headteacher, governors or other sources of advice if you are dissatisfied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697740677"/>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 to go here"/>
          <p:cNvSpPr txBox="1">
            <a:spLocks noGrp="1"/>
          </p:cNvSpPr>
          <p:nvPr>
            <p:ph type="body" idx="13"/>
          </p:nvPr>
        </p:nvSpPr>
        <p:spPr>
          <a:xfrm>
            <a:off x="596958" y="906780"/>
            <a:ext cx="10998083" cy="4455579"/>
          </a:xfrm>
          <a:prstGeom prst="rect">
            <a:avLst/>
          </a:prstGeom>
        </p:spPr>
        <p:txBody>
          <a:bodyPr/>
          <a:lstStyle/>
          <a:p>
            <a:r>
              <a:rPr lang="en-GB" dirty="0"/>
              <a:t>Timings and Questions</a:t>
            </a:r>
          </a:p>
          <a:p>
            <a:endParaRPr lang="en-GB" sz="2000" dirty="0"/>
          </a:p>
          <a:p>
            <a:r>
              <a:rPr lang="en-GB" altLang="en-US" dirty="0">
                <a:latin typeface="+mn-lt"/>
                <a:ea typeface="ＭＳ Ｐゴシック" pitchFamily="34" charset="-128"/>
                <a:cs typeface="Arial" charset="0"/>
              </a:rPr>
              <a:t>Please use the question icon on your GoToWebinar tool bar on your screen, this will allow you to type your question in to the text box and submit this to the Webinar administrator</a:t>
            </a:r>
          </a:p>
          <a:p>
            <a:pPr>
              <a:buFont typeface="Calibri" pitchFamily="34" charset="0"/>
              <a:buChar char="•"/>
            </a:pPr>
            <a:endParaRPr lang="en-GB" altLang="en-US" dirty="0">
              <a:solidFill>
                <a:schemeClr val="bg1">
                  <a:lumMod val="50000"/>
                </a:schemeClr>
              </a:solidFill>
              <a:latin typeface="+mn-lt"/>
              <a:ea typeface="ＭＳ Ｐゴシック" pitchFamily="34" charset="-128"/>
              <a:cs typeface="Arial" charset="0"/>
            </a:endParaRPr>
          </a:p>
          <a:p>
            <a:endParaRPr lang="en-GB" altLang="en-US" sz="1400" dirty="0">
              <a:latin typeface="Arial" charset="0"/>
              <a:ea typeface="ＭＳ Ｐゴシック" pitchFamily="34" charset="-128"/>
              <a:cs typeface="Arial" charset="0"/>
            </a:endParaRPr>
          </a:p>
        </p:txBody>
      </p:sp>
      <p:pic>
        <p:nvPicPr>
          <p:cNvPr id="3" name="Picture 2"/>
          <p:cNvPicPr/>
          <p:nvPr/>
        </p:nvPicPr>
        <p:blipFill rotWithShape="1">
          <a:blip r:embed="rId3"/>
          <a:srcRect l="31110" t="27182" r="41901" b="55564"/>
          <a:stretch/>
        </p:blipFill>
        <p:spPr bwMode="auto">
          <a:xfrm>
            <a:off x="4127127" y="4231184"/>
            <a:ext cx="3496310" cy="12573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485398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a:ea typeface="+mn-ea"/>
                <a:cs typeface="+mn-cs"/>
              </a:rPr>
              <a:t>Question time</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E25CC336-27DE-4375-B511-AD81EA306852}"/>
              </a:ext>
            </a:extLst>
          </p:cNvPr>
          <p:cNvSpPr txBox="1"/>
          <p:nvPr/>
        </p:nvSpPr>
        <p:spPr>
          <a:xfrm>
            <a:off x="648024" y="1929584"/>
            <a:ext cx="11480930" cy="3539430"/>
          </a:xfrm>
          <a:prstGeom prst="rect">
            <a:avLst/>
          </a:prstGeom>
          <a:noFill/>
        </p:spPr>
        <p:txBody>
          <a:bodyPr wrap="square" rtlCol="0">
            <a:spAutoFit/>
          </a:bodyPr>
          <a:lstStyle/>
          <a:p>
            <a:r>
              <a:rPr lang="en-GB" sz="2800" dirty="0">
                <a:solidFill>
                  <a:srgbClr val="982068"/>
                </a:solidFill>
              </a:rPr>
              <a:t>If you haven’t already done so, now is your opportunity to send in a question.</a:t>
            </a:r>
          </a:p>
          <a:p>
            <a:endParaRPr lang="en-GB" sz="2800" dirty="0">
              <a:solidFill>
                <a:srgbClr val="982068"/>
              </a:solidFill>
            </a:endParaRPr>
          </a:p>
          <a:p>
            <a:r>
              <a:rPr lang="en-GB" sz="2800" dirty="0">
                <a:solidFill>
                  <a:srgbClr val="982068"/>
                </a:solidFill>
              </a:rPr>
              <a:t>I will aim to answer as many as I can in the time we have available.</a:t>
            </a:r>
          </a:p>
          <a:p>
            <a:endParaRPr lang="en-GB" sz="2800" dirty="0">
              <a:solidFill>
                <a:srgbClr val="982068"/>
              </a:solidFill>
            </a:endParaRPr>
          </a:p>
          <a:p>
            <a:r>
              <a:rPr lang="en-GB" sz="2800" dirty="0">
                <a:solidFill>
                  <a:schemeClr val="accent6">
                    <a:lumMod val="50000"/>
                  </a:schemeClr>
                </a:solidFill>
              </a:rPr>
              <a:t>I won’t be able to answer specific questions about individual children and young people, due to not having the background information, but will do my best to answer more general questions.</a:t>
            </a:r>
          </a:p>
          <a:p>
            <a:endParaRPr lang="en-GB" sz="2800" dirty="0">
              <a:solidFill>
                <a:schemeClr val="accent6">
                  <a:lumMod val="50000"/>
                </a:schemeClr>
              </a:solidFill>
            </a:endParaRPr>
          </a:p>
        </p:txBody>
      </p:sp>
    </p:spTree>
    <p:extLst>
      <p:ext uri="{BB962C8B-B14F-4D97-AF65-F5344CB8AC3E}">
        <p14:creationId xmlns:p14="http://schemas.microsoft.com/office/powerpoint/2010/main" val="1286395491"/>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 to go here…"/>
          <p:cNvSpPr txBox="1">
            <a:spLocks noGrp="1"/>
          </p:cNvSpPr>
          <p:nvPr>
            <p:ph type="body" idx="13"/>
          </p:nvPr>
        </p:nvSpPr>
        <p:spPr>
          <a:xfrm>
            <a:off x="2230734" y="1735632"/>
            <a:ext cx="6745586" cy="3743378"/>
          </a:xfrm>
          <a:prstGeom prst="rect">
            <a:avLst/>
          </a:prstGeom>
        </p:spPr>
        <p:txBody>
          <a:bodyPr/>
          <a:lstStyle/>
          <a:p>
            <a:pPr>
              <a:defRPr sz="2000">
                <a:latin typeface="Calibri"/>
                <a:ea typeface="Calibri"/>
                <a:cs typeface="Calibri"/>
                <a:sym typeface="Calibri"/>
              </a:defRPr>
            </a:pPr>
            <a:r>
              <a:rPr lang="en-GB" dirty="0"/>
              <a:t>Thank you for attending with us today.</a:t>
            </a:r>
            <a:br>
              <a:rPr lang="en-GB" dirty="0"/>
            </a:br>
            <a:endParaRPr lang="en-GB" dirty="0"/>
          </a:p>
          <a:p>
            <a:pPr>
              <a:defRPr sz="2000">
                <a:latin typeface="Calibri"/>
                <a:ea typeface="Calibri"/>
                <a:cs typeface="Calibri"/>
                <a:sym typeface="Calibri"/>
              </a:defRPr>
            </a:pPr>
            <a:r>
              <a:rPr lang="en-GB" dirty="0"/>
              <a:t>A short questionnaire will launch at the end of this webinar.</a:t>
            </a:r>
          </a:p>
          <a:p>
            <a:pPr>
              <a:defRPr sz="2000">
                <a:latin typeface="Calibri"/>
                <a:ea typeface="Calibri"/>
                <a:cs typeface="Calibri"/>
                <a:sym typeface="Calibri"/>
              </a:defRPr>
            </a:pPr>
            <a:r>
              <a:rPr lang="en-GB" dirty="0"/>
              <a:t>Please take the time to </a:t>
            </a:r>
            <a:r>
              <a:rPr lang="en-GB"/>
              <a:t>complete this as </a:t>
            </a:r>
            <a:r>
              <a:rPr lang="en-GB" dirty="0"/>
              <a:t>it will help us plan future events.</a:t>
            </a:r>
            <a:br>
              <a:rPr lang="en-GB" dirty="0"/>
            </a:br>
            <a:endParaRPr lang="en-GB" dirty="0"/>
          </a:p>
          <a:p>
            <a:pPr>
              <a:defRPr sz="2000">
                <a:latin typeface="Calibri"/>
                <a:ea typeface="Calibri"/>
                <a:cs typeface="Calibri"/>
                <a:sym typeface="Calibri"/>
              </a:defRPr>
            </a:pPr>
            <a:r>
              <a:rPr lang="en-GB" dirty="0"/>
              <a:t>The recording of this webinar and presentation will be available on Contact’s website in the next two weeks. Look out for news about this on our homepage and social media networks.</a:t>
            </a:r>
          </a:p>
          <a:p>
            <a:pPr>
              <a:defRPr sz="2000">
                <a:latin typeface="Calibri"/>
                <a:ea typeface="Calibri"/>
                <a:cs typeface="Calibri"/>
                <a:sym typeface="Calibri"/>
              </a:defRPr>
            </a:pPr>
            <a:endParaRPr dirty="0"/>
          </a:p>
        </p:txBody>
      </p:sp>
      <p:sp>
        <p:nvSpPr>
          <p:cNvPr id="111" name="TITLE TO GO HERE"/>
          <p:cNvSpPr txBox="1">
            <a:spLocks noGrp="1"/>
          </p:cNvSpPr>
          <p:nvPr>
            <p:ph type="body" idx="14"/>
          </p:nvPr>
        </p:nvSpPr>
        <p:spPr>
          <a:prstGeom prst="rect">
            <a:avLst/>
          </a:prstGeom>
        </p:spPr>
        <p:txBody>
          <a:bodyPr/>
          <a:lstStyle/>
          <a:p>
            <a:r>
              <a:rPr lang="en-GB" dirty="0"/>
              <a:t>Thank you!</a:t>
            </a:r>
            <a:endParaRPr dirty="0"/>
          </a:p>
        </p:txBody>
      </p:sp>
    </p:spTree>
    <p:extLst>
      <p:ext uri="{BB962C8B-B14F-4D97-AF65-F5344CB8AC3E}">
        <p14:creationId xmlns:p14="http://schemas.microsoft.com/office/powerpoint/2010/main" val="195403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6F99AE31-B79C-452C-948C-5AEA059469D7}"/>
              </a:ext>
            </a:extLst>
          </p:cNvPr>
          <p:cNvSpPr/>
          <p:nvPr/>
        </p:nvSpPr>
        <p:spPr>
          <a:xfrm>
            <a:off x="4217543" y="1922119"/>
            <a:ext cx="3774958" cy="405252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Diagonal Corners Rounded 9">
            <a:extLst>
              <a:ext uri="{FF2B5EF4-FFF2-40B4-BE49-F238E27FC236}">
                <a16:creationId xmlns:a16="http://schemas.microsoft.com/office/drawing/2014/main" id="{ED719B61-2772-4C3D-A0A1-E0BFF9B642FA}"/>
              </a:ext>
            </a:extLst>
          </p:cNvPr>
          <p:cNvSpPr/>
          <p:nvPr/>
        </p:nvSpPr>
        <p:spPr>
          <a:xfrm>
            <a:off x="5058491" y="2269280"/>
            <a:ext cx="2093062" cy="2093062"/>
          </a:xfrm>
          <a:prstGeom prst="round2DiagRect">
            <a:avLst>
              <a:gd name="adj1" fmla="val 29727"/>
              <a:gd name="adj2" fmla="val 0"/>
            </a:avLst>
          </a:prstGeom>
        </p:spPr>
        <p:style>
          <a:lnRef idx="0">
            <a:schemeClr val="lt2">
              <a:alpha val="0"/>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p:style>
      </p:sp>
      <p:sp>
        <p:nvSpPr>
          <p:cNvPr id="12" name="Freeform: Shape 11">
            <a:extLst>
              <a:ext uri="{FF2B5EF4-FFF2-40B4-BE49-F238E27FC236}">
                <a16:creationId xmlns:a16="http://schemas.microsoft.com/office/drawing/2014/main" id="{481F1CC6-800C-4D4A-AEDB-B12F80626557}"/>
              </a:ext>
            </a:extLst>
          </p:cNvPr>
          <p:cNvSpPr/>
          <p:nvPr/>
        </p:nvSpPr>
        <p:spPr>
          <a:xfrm>
            <a:off x="4290748" y="4984836"/>
            <a:ext cx="3603104" cy="877500"/>
          </a:xfrm>
          <a:custGeom>
            <a:avLst/>
            <a:gdLst>
              <a:gd name="connsiteX0" fmla="*/ 0 w 3431250"/>
              <a:gd name="connsiteY0" fmla="*/ 0 h 877500"/>
              <a:gd name="connsiteX1" fmla="*/ 3431250 w 3431250"/>
              <a:gd name="connsiteY1" fmla="*/ 0 h 877500"/>
              <a:gd name="connsiteX2" fmla="*/ 3431250 w 3431250"/>
              <a:gd name="connsiteY2" fmla="*/ 877500 h 877500"/>
              <a:gd name="connsiteX3" fmla="*/ 0 w 3431250"/>
              <a:gd name="connsiteY3" fmla="*/ 877500 h 877500"/>
              <a:gd name="connsiteX4" fmla="*/ 0 w 3431250"/>
              <a:gd name="connsiteY4" fmla="*/ 0 h 87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1250" h="877500">
                <a:moveTo>
                  <a:pt x="0" y="0"/>
                </a:moveTo>
                <a:lnTo>
                  <a:pt x="3431250" y="0"/>
                </a:lnTo>
                <a:lnTo>
                  <a:pt x="3431250" y="877500"/>
                </a:lnTo>
                <a:lnTo>
                  <a:pt x="0" y="877500"/>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t"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cap="all"/>
            </a:pPr>
            <a:r>
              <a:rPr kumimoji="0" lang="en-GB" sz="2200" b="0" i="0" u="none" strike="noStrike" kern="1200" cap="none" spc="0" normalizeH="0" baseline="0" noProof="0" dirty="0">
                <a:ln>
                  <a:noFill/>
                </a:ln>
                <a:solidFill>
                  <a:srgbClr val="076332"/>
                </a:solidFill>
                <a:effectLst/>
                <a:uLnTx/>
                <a:uFillTx/>
                <a:latin typeface="Arial" panose="020B0604020202020204" pitchFamily="34" charset="0"/>
                <a:ea typeface="+mn-ea"/>
                <a:cs typeface="+mn-cs"/>
              </a:rPr>
              <a:t>How do schools identify and support pupils with SEND?</a:t>
            </a:r>
            <a:endParaRPr kumimoji="0" lang="en-US" sz="2200" b="0" i="0" u="none" strike="noStrike" kern="1200" cap="none" spc="0" normalizeH="0" baseline="0" noProof="0" dirty="0">
              <a:ln>
                <a:noFill/>
              </a:ln>
              <a:solidFill>
                <a:srgbClr val="076332"/>
              </a:solidFill>
              <a:effectLst/>
              <a:uLnTx/>
              <a:uFillTx/>
              <a:latin typeface="Arial" panose="020B0604020202020204" pitchFamily="34" charset="0"/>
              <a:ea typeface="+mn-ea"/>
              <a:cs typeface="+mn-cs"/>
            </a:endParaRPr>
          </a:p>
        </p:txBody>
      </p:sp>
      <p:sp>
        <p:nvSpPr>
          <p:cNvPr id="21" name="Rectangle: Rounded Corners 20">
            <a:extLst>
              <a:ext uri="{FF2B5EF4-FFF2-40B4-BE49-F238E27FC236}">
                <a16:creationId xmlns:a16="http://schemas.microsoft.com/office/drawing/2014/main" id="{A4747180-401A-4535-A165-0E7049F634A1}"/>
              </a:ext>
            </a:extLst>
          </p:cNvPr>
          <p:cNvSpPr/>
          <p:nvPr/>
        </p:nvSpPr>
        <p:spPr>
          <a:xfrm>
            <a:off x="8201092" y="1922120"/>
            <a:ext cx="3774958" cy="405252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Diagonal Corners Rounded 12">
            <a:extLst>
              <a:ext uri="{FF2B5EF4-FFF2-40B4-BE49-F238E27FC236}">
                <a16:creationId xmlns:a16="http://schemas.microsoft.com/office/drawing/2014/main" id="{DF9A27B2-35F6-4A5B-BB13-CC45B7BF1240}"/>
              </a:ext>
            </a:extLst>
          </p:cNvPr>
          <p:cNvSpPr/>
          <p:nvPr/>
        </p:nvSpPr>
        <p:spPr>
          <a:xfrm>
            <a:off x="9043683" y="2307857"/>
            <a:ext cx="2093062" cy="2093062"/>
          </a:xfrm>
          <a:prstGeom prst="round2DiagRect">
            <a:avLst>
              <a:gd name="adj1" fmla="val 29727"/>
              <a:gd name="adj2" fmla="val 0"/>
            </a:avLst>
          </a:prstGeom>
        </p:spPr>
        <p:style>
          <a:lnRef idx="0">
            <a:schemeClr val="lt2">
              <a:alpha val="0"/>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D54AE4B2-8684-4856-8ADF-E00CB8944192}"/>
              </a:ext>
            </a:extLst>
          </p:cNvPr>
          <p:cNvSpPr/>
          <p:nvPr/>
        </p:nvSpPr>
        <p:spPr>
          <a:xfrm>
            <a:off x="8371125" y="4984837"/>
            <a:ext cx="3431250" cy="877500"/>
          </a:xfrm>
          <a:custGeom>
            <a:avLst/>
            <a:gdLst>
              <a:gd name="connsiteX0" fmla="*/ 0 w 3431250"/>
              <a:gd name="connsiteY0" fmla="*/ 0 h 877500"/>
              <a:gd name="connsiteX1" fmla="*/ 3431250 w 3431250"/>
              <a:gd name="connsiteY1" fmla="*/ 0 h 877500"/>
              <a:gd name="connsiteX2" fmla="*/ 3431250 w 3431250"/>
              <a:gd name="connsiteY2" fmla="*/ 877500 h 877500"/>
              <a:gd name="connsiteX3" fmla="*/ 0 w 3431250"/>
              <a:gd name="connsiteY3" fmla="*/ 877500 h 877500"/>
              <a:gd name="connsiteX4" fmla="*/ 0 w 3431250"/>
              <a:gd name="connsiteY4" fmla="*/ 0 h 87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1250" h="877500">
                <a:moveTo>
                  <a:pt x="0" y="0"/>
                </a:moveTo>
                <a:lnTo>
                  <a:pt x="3431250" y="0"/>
                </a:lnTo>
                <a:lnTo>
                  <a:pt x="3431250" y="877500"/>
                </a:lnTo>
                <a:lnTo>
                  <a:pt x="0" y="877500"/>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t"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cap="all"/>
            </a:pPr>
            <a:r>
              <a:rPr kumimoji="0" lang="en-GB" sz="2200" b="0" i="0" u="none" strike="noStrike" kern="1200" cap="none" spc="0" normalizeH="0" baseline="0" noProof="0" dirty="0">
                <a:ln>
                  <a:noFill/>
                </a:ln>
                <a:solidFill>
                  <a:srgbClr val="9C1B61"/>
                </a:solidFill>
                <a:effectLst/>
                <a:uLnTx/>
                <a:uFillTx/>
                <a:latin typeface="Arial" panose="020B0604020202020204" pitchFamily="34" charset="0"/>
                <a:ea typeface="+mn-ea"/>
                <a:cs typeface="Arial" panose="020B0604020202020204" pitchFamily="34" charset="0"/>
              </a:rPr>
              <a:t>How should parents be involved in this process?</a:t>
            </a:r>
            <a:endParaRPr kumimoji="0" lang="en-US" sz="2200" b="0" i="0" u="none" strike="noStrike" kern="1200" cap="none" spc="0" normalizeH="0" baseline="0" noProof="0" dirty="0">
              <a:ln>
                <a:noFill/>
              </a:ln>
              <a:solidFill>
                <a:srgbClr val="9C1B61"/>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0A683673-368C-468C-8BDA-03C9C9EC8B82}"/>
              </a:ext>
            </a:extLst>
          </p:cNvPr>
          <p:cNvSpPr/>
          <p:nvPr/>
        </p:nvSpPr>
        <p:spPr>
          <a:xfrm>
            <a:off x="148729" y="1662475"/>
            <a:ext cx="11869099" cy="4351338"/>
          </a:xfrm>
          <a:prstGeom prst="rect">
            <a:avLst/>
          </a:prstGeom>
          <a:noFill/>
        </p:spPr>
      </p:sp>
      <p:grpSp>
        <p:nvGrpSpPr>
          <p:cNvPr id="25" name="Group 24">
            <a:extLst>
              <a:ext uri="{FF2B5EF4-FFF2-40B4-BE49-F238E27FC236}">
                <a16:creationId xmlns:a16="http://schemas.microsoft.com/office/drawing/2014/main" id="{C8EEA39F-8580-4806-8C8A-EF960429FFBF}"/>
              </a:ext>
            </a:extLst>
          </p:cNvPr>
          <p:cNvGrpSpPr/>
          <p:nvPr/>
        </p:nvGrpSpPr>
        <p:grpSpPr>
          <a:xfrm>
            <a:off x="233994" y="1922119"/>
            <a:ext cx="3845322" cy="4052525"/>
            <a:chOff x="189524" y="1662475"/>
            <a:chExt cx="3845322" cy="4052525"/>
          </a:xfrm>
        </p:grpSpPr>
        <p:sp>
          <p:nvSpPr>
            <p:cNvPr id="19" name="Rectangle: Rounded Corners 18">
              <a:extLst>
                <a:ext uri="{FF2B5EF4-FFF2-40B4-BE49-F238E27FC236}">
                  <a16:creationId xmlns:a16="http://schemas.microsoft.com/office/drawing/2014/main" id="{D7259CEE-90E0-4849-8ABB-FDB338F519B2}"/>
                </a:ext>
              </a:extLst>
            </p:cNvPr>
            <p:cNvSpPr/>
            <p:nvPr/>
          </p:nvSpPr>
          <p:spPr>
            <a:xfrm>
              <a:off x="189524" y="1662475"/>
              <a:ext cx="3774958" cy="405252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Diagonal Corners Rounded 6">
              <a:extLst>
                <a:ext uri="{FF2B5EF4-FFF2-40B4-BE49-F238E27FC236}">
                  <a16:creationId xmlns:a16="http://schemas.microsoft.com/office/drawing/2014/main" id="{5B2C7C24-78BB-49B9-B763-4E7CE4A6B346}"/>
                </a:ext>
              </a:extLst>
            </p:cNvPr>
            <p:cNvSpPr/>
            <p:nvPr/>
          </p:nvSpPr>
          <p:spPr>
            <a:xfrm>
              <a:off x="1030472" y="2026893"/>
              <a:ext cx="2093062" cy="2093062"/>
            </a:xfrm>
            <a:prstGeom prst="round2DiagRect">
              <a:avLst>
                <a:gd name="adj1" fmla="val 29727"/>
                <a:gd name="adj2" fmla="val 0"/>
              </a:avLst>
            </a:prstGeom>
          </p:spPr>
          <p:style>
            <a:lnRef idx="0">
              <a:schemeClr val="lt2">
                <a:alpha val="0"/>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p:style>
        </p:sp>
        <p:sp>
          <p:nvSpPr>
            <p:cNvPr id="9" name="Freeform: Shape 8">
              <a:extLst>
                <a:ext uri="{FF2B5EF4-FFF2-40B4-BE49-F238E27FC236}">
                  <a16:creationId xmlns:a16="http://schemas.microsoft.com/office/drawing/2014/main" id="{21C14464-6B40-438C-9752-3D48A499245E}"/>
                </a:ext>
              </a:extLst>
            </p:cNvPr>
            <p:cNvSpPr/>
            <p:nvPr/>
          </p:nvSpPr>
          <p:spPr>
            <a:xfrm>
              <a:off x="259888" y="4725191"/>
              <a:ext cx="3774958" cy="877500"/>
            </a:xfrm>
            <a:custGeom>
              <a:avLst/>
              <a:gdLst>
                <a:gd name="connsiteX0" fmla="*/ 0 w 3774958"/>
                <a:gd name="connsiteY0" fmla="*/ 0 h 877500"/>
                <a:gd name="connsiteX1" fmla="*/ 3774958 w 3774958"/>
                <a:gd name="connsiteY1" fmla="*/ 0 h 877500"/>
                <a:gd name="connsiteX2" fmla="*/ 3774958 w 3774958"/>
                <a:gd name="connsiteY2" fmla="*/ 877500 h 877500"/>
                <a:gd name="connsiteX3" fmla="*/ 0 w 3774958"/>
                <a:gd name="connsiteY3" fmla="*/ 877500 h 877500"/>
                <a:gd name="connsiteX4" fmla="*/ 0 w 3774958"/>
                <a:gd name="connsiteY4" fmla="*/ 0 h 87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4958" h="877500">
                  <a:moveTo>
                    <a:pt x="0" y="0"/>
                  </a:moveTo>
                  <a:lnTo>
                    <a:pt x="3774958" y="0"/>
                  </a:lnTo>
                  <a:lnTo>
                    <a:pt x="3774958" y="877500"/>
                  </a:lnTo>
                  <a:lnTo>
                    <a:pt x="0" y="877500"/>
                  </a:lnTo>
                  <a:lnTo>
                    <a:pt x="0" y="0"/>
                  </a:lnTo>
                  <a:close/>
                </a:path>
              </a:pathLst>
            </a:custGeom>
          </p:spPr>
          <p:style>
            <a:lnRef idx="0">
              <a:schemeClr val="dk2">
                <a:alpha val="0"/>
                <a:hueOff val="0"/>
                <a:satOff val="0"/>
                <a:lumOff val="0"/>
                <a:alphaOff val="0"/>
              </a:schemeClr>
            </a:lnRef>
            <a:fillRef idx="0">
              <a:schemeClr val="dk2">
                <a:alpha val="0"/>
                <a:hueOff val="0"/>
                <a:satOff val="0"/>
                <a:lumOff val="0"/>
                <a:alphaOff val="0"/>
              </a:schemeClr>
            </a:fillRef>
            <a:effectRef idx="0">
              <a:schemeClr val="dk2">
                <a:alpha val="0"/>
                <a:hueOff val="0"/>
                <a:satOff val="0"/>
                <a:lumOff val="0"/>
                <a:alphaOff val="0"/>
              </a:schemeClr>
            </a:effectRef>
            <a:fontRef idx="minor">
              <a:schemeClr val="dk2">
                <a:hueOff val="0"/>
                <a:satOff val="0"/>
                <a:lumOff val="0"/>
                <a:alphaOff val="0"/>
              </a:schemeClr>
            </a:fontRef>
          </p:style>
          <p:txBody>
            <a:bodyPr spcFirstLastPara="0" vert="horz" wrap="square" lIns="0" tIns="0" rIns="0" bIns="0" numCol="1" spcCol="1270" anchor="t" anchorCtr="0">
              <a:noAutofit/>
            </a:bodyPr>
            <a:lstStyle/>
            <a:p>
              <a:pPr marL="0" marR="0" lvl="0" indent="0" algn="ctr" defTabSz="977900" rtl="0" eaLnBrk="1" fontAlgn="auto" latinLnBrk="0" hangingPunct="1">
                <a:lnSpc>
                  <a:spcPct val="90000"/>
                </a:lnSpc>
                <a:spcBef>
                  <a:spcPct val="0"/>
                </a:spcBef>
                <a:spcAft>
                  <a:spcPts val="0"/>
                </a:spcAft>
                <a:buClrTx/>
                <a:buSzTx/>
                <a:buFontTx/>
                <a:buNone/>
                <a:tabLst/>
                <a:defRPr cap="all"/>
              </a:pPr>
              <a:r>
                <a:rPr kumimoji="0" lang="en-GB" sz="2200" b="0" i="0" u="none" strike="noStrike" kern="1200" cap="none" spc="0" normalizeH="0" baseline="0" noProof="0" dirty="0">
                  <a:ln>
                    <a:noFill/>
                  </a:ln>
                  <a:solidFill>
                    <a:srgbClr val="9C1B61"/>
                  </a:solidFill>
                  <a:effectLst/>
                  <a:uLnTx/>
                  <a:uFillTx/>
                  <a:latin typeface="Arial" panose="020B0604020202020204" pitchFamily="34" charset="0"/>
                  <a:ea typeface="+mn-ea"/>
                  <a:cs typeface="Arial" panose="020B0604020202020204" pitchFamily="34" charset="0"/>
                </a:rPr>
                <a:t>What is SEND legislation and what does it mean for your children?</a:t>
              </a:r>
              <a:endParaRPr kumimoji="0" lang="en-US" sz="2200" b="0" i="0" u="none" strike="noStrike" kern="1200" cap="none" spc="0" normalizeH="0" baseline="0" noProof="0" dirty="0">
                <a:ln>
                  <a:noFill/>
                </a:ln>
                <a:solidFill>
                  <a:srgbClr val="9C1B61"/>
                </a:solidFill>
                <a:effectLst/>
                <a:uLnTx/>
                <a:uFillTx/>
                <a:latin typeface="Arial" panose="020B0604020202020204" pitchFamily="34" charset="0"/>
                <a:ea typeface="+mn-ea"/>
                <a:cs typeface="Arial" panose="020B0604020202020204" pitchFamily="34" charset="0"/>
              </a:endParaRPr>
            </a:p>
          </p:txBody>
        </p:sp>
      </p:grpSp>
      <p:sp>
        <p:nvSpPr>
          <p:cNvPr id="4" name="Title 1">
            <a:extLst>
              <a:ext uri="{FF2B5EF4-FFF2-40B4-BE49-F238E27FC236}">
                <a16:creationId xmlns:a16="http://schemas.microsoft.com/office/drawing/2014/main" id="{7765FAFF-7346-4C32-82BA-CE946A1FC5D7}"/>
              </a:ext>
            </a:extLst>
          </p:cNvPr>
          <p:cNvSpPr txBox="1">
            <a:spLocks/>
          </p:cNvSpPr>
          <p:nvPr/>
        </p:nvSpPr>
        <p:spPr>
          <a:xfrm>
            <a:off x="-23256" y="169675"/>
            <a:ext cx="7886700" cy="8684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alibri Light" panose="020F0302020204030204"/>
                <a:ea typeface="+mj-ea"/>
                <a:cs typeface="+mj-cs"/>
              </a:rPr>
              <a:t>Consider</a:t>
            </a:r>
          </a:p>
        </p:txBody>
      </p:sp>
      <p:sp>
        <p:nvSpPr>
          <p:cNvPr id="26" name="Rectangle 25">
            <a:extLst>
              <a:ext uri="{FF2B5EF4-FFF2-40B4-BE49-F238E27FC236}">
                <a16:creationId xmlns:a16="http://schemas.microsoft.com/office/drawing/2014/main" id="{52837607-5397-4C75-8E67-F7F8C0DC21AE}"/>
              </a:ext>
            </a:extLst>
          </p:cNvPr>
          <p:cNvSpPr/>
          <p:nvPr/>
        </p:nvSpPr>
        <p:spPr>
          <a:xfrm>
            <a:off x="-196780" y="0"/>
            <a:ext cx="12826910" cy="1181100"/>
          </a:xfrm>
          <a:prstGeom prst="rect">
            <a:avLst/>
          </a:prstGeom>
          <a:solidFill>
            <a:srgbClr val="076332">
              <a:alpha val="89000"/>
            </a:srgbClr>
          </a:solidFill>
          <a:ln w="12700" cap="flat" cmpd="sng" algn="ctr">
            <a:noFill/>
            <a:prstDash val="solid"/>
            <a:miter lim="800000"/>
          </a:ln>
          <a:effectLst/>
        </p:spPr>
        <p:txBody>
          <a:bodyPr rtlCol="0" anchor="ctr"/>
          <a:lstStyle/>
          <a:p>
            <a:pPr marL="360000" marR="0" lvl="0" indent="0" defTabSz="914400" eaLnBrk="1" fontAlgn="auto" latinLnBrk="0" hangingPunct="1">
              <a:lnSpc>
                <a:spcPct val="100000"/>
              </a:lnSpc>
              <a:spcBef>
                <a:spcPts val="0"/>
              </a:spcBef>
              <a:spcAft>
                <a:spcPts val="0"/>
              </a:spcAft>
              <a:buClrTx/>
              <a:buSzTx/>
              <a:buFontTx/>
              <a:buNone/>
              <a:tabLst/>
              <a:defRPr/>
            </a:pPr>
            <a:r>
              <a:rPr kumimoji="0" lang="en-GB" sz="4000" b="0" i="0" u="none" strike="noStrike" kern="0" cap="none" spc="0" normalizeH="0" baseline="0" noProof="0" dirty="0">
                <a:ln>
                  <a:noFill/>
                </a:ln>
                <a:solidFill>
                  <a:prstClr val="white"/>
                </a:solidFill>
                <a:effectLst/>
                <a:uLnTx/>
                <a:uFillTx/>
                <a:latin typeface="Calibri"/>
                <a:ea typeface="+mn-ea"/>
                <a:cs typeface="+mn-cs"/>
              </a:rPr>
              <a:t>Key questions we will</a:t>
            </a:r>
            <a:r>
              <a:rPr lang="en-GB" sz="4000" kern="0" dirty="0">
                <a:solidFill>
                  <a:prstClr val="white"/>
                </a:solidFill>
                <a:latin typeface="Calibri"/>
              </a:rPr>
              <a:t> address:</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7" name="Title 2">
            <a:extLst>
              <a:ext uri="{FF2B5EF4-FFF2-40B4-BE49-F238E27FC236}">
                <a16:creationId xmlns:a16="http://schemas.microsoft.com/office/drawing/2014/main" id="{0C4A0C7A-5E99-4EB9-B9F6-DEC0FF67A672}"/>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23" name="Group 22">
            <a:extLst>
              <a:ext uri="{FF2B5EF4-FFF2-40B4-BE49-F238E27FC236}">
                <a16:creationId xmlns:a16="http://schemas.microsoft.com/office/drawing/2014/main" id="{248F3FC8-629E-4E9B-BAFD-4CA4FBB6A90D}"/>
              </a:ext>
            </a:extLst>
          </p:cNvPr>
          <p:cNvGrpSpPr/>
          <p:nvPr/>
        </p:nvGrpSpPr>
        <p:grpSpPr>
          <a:xfrm>
            <a:off x="266569" y="6073923"/>
            <a:ext cx="11658861" cy="677877"/>
            <a:chOff x="266569" y="6073923"/>
            <a:chExt cx="11658861" cy="677877"/>
          </a:xfrm>
        </p:grpSpPr>
        <p:pic>
          <p:nvPicPr>
            <p:cNvPr id="24" name="Picture 23">
              <a:extLst>
                <a:ext uri="{FF2B5EF4-FFF2-40B4-BE49-F238E27FC236}">
                  <a16:creationId xmlns:a16="http://schemas.microsoft.com/office/drawing/2014/main" id="{C97D77BD-03A9-4637-A529-88DE9F9F3E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28" name="Picture 27" descr="A close up of a logo&#10;&#10;Description automatically generated">
              <a:extLst>
                <a:ext uri="{FF2B5EF4-FFF2-40B4-BE49-F238E27FC236}">
                  <a16:creationId xmlns:a16="http://schemas.microsoft.com/office/drawing/2014/main" id="{316EB4E8-1752-4535-8131-6C859B840B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9" name="Picture 28">
              <a:extLst>
                <a:ext uri="{FF2B5EF4-FFF2-40B4-BE49-F238E27FC236}">
                  <a16:creationId xmlns:a16="http://schemas.microsoft.com/office/drawing/2014/main" id="{6033C90A-C273-43FA-9B28-015B552604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pic>
        <p:nvPicPr>
          <p:cNvPr id="5" name="Graphic 4" descr="Books on shelf">
            <a:extLst>
              <a:ext uri="{FF2B5EF4-FFF2-40B4-BE49-F238E27FC236}">
                <a16:creationId xmlns:a16="http://schemas.microsoft.com/office/drawing/2014/main" id="{034B0B74-1655-4E0F-8340-B1268A5CDB2B}"/>
              </a:ext>
            </a:extLst>
          </p:cNvPr>
          <p:cNvPicPr>
            <a:picLocks noChangeAspect="1"/>
          </p:cNvPicPr>
          <p:nvPr/>
        </p:nvPicPr>
        <p:blipFill>
          <a:blip r:embed="rId6">
            <a:lum bright="70000" contrast="-70000"/>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54490" y="2575296"/>
            <a:ext cx="1525215" cy="1525215"/>
          </a:xfrm>
          <a:prstGeom prst="rect">
            <a:avLst/>
          </a:prstGeom>
        </p:spPr>
      </p:pic>
      <p:pic>
        <p:nvPicPr>
          <p:cNvPr id="16" name="Graphic 15" descr="Woman with kid">
            <a:extLst>
              <a:ext uri="{FF2B5EF4-FFF2-40B4-BE49-F238E27FC236}">
                <a16:creationId xmlns:a16="http://schemas.microsoft.com/office/drawing/2014/main" id="{D6510D4D-0985-49CD-9446-74159B347904}"/>
              </a:ext>
            </a:extLst>
          </p:cNvPr>
          <p:cNvPicPr>
            <a:picLocks noChangeAspect="1"/>
          </p:cNvPicPr>
          <p:nvPr/>
        </p:nvPicPr>
        <p:blipFill>
          <a:blip r:embed="rId8">
            <a:lum bright="70000" contrast="-70000"/>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5379477" y="2575296"/>
            <a:ext cx="1433045" cy="1433045"/>
          </a:xfrm>
          <a:prstGeom prst="rect">
            <a:avLst/>
          </a:prstGeom>
        </p:spPr>
      </p:pic>
      <p:pic>
        <p:nvPicPr>
          <p:cNvPr id="18" name="Graphic 17" descr="Man with baby">
            <a:extLst>
              <a:ext uri="{FF2B5EF4-FFF2-40B4-BE49-F238E27FC236}">
                <a16:creationId xmlns:a16="http://schemas.microsoft.com/office/drawing/2014/main" id="{B7759123-9542-42BC-8E4A-FFCC7A2C0DE9}"/>
              </a:ext>
            </a:extLst>
          </p:cNvPr>
          <p:cNvPicPr>
            <a:picLocks noChangeAspect="1"/>
          </p:cNvPicPr>
          <p:nvPr/>
        </p:nvPicPr>
        <p:blipFill>
          <a:blip r:embed="rId10">
            <a:lum bright="70000" contrast="-7000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453406" y="2624237"/>
            <a:ext cx="1384104" cy="1384104"/>
          </a:xfrm>
          <a:prstGeom prst="rect">
            <a:avLst/>
          </a:prstGeom>
        </p:spPr>
      </p:pic>
      <p:sp>
        <p:nvSpPr>
          <p:cNvPr id="30" name="Rounded Rectangle 1">
            <a:extLst>
              <a:ext uri="{FF2B5EF4-FFF2-40B4-BE49-F238E27FC236}">
                <a16:creationId xmlns:a16="http://schemas.microsoft.com/office/drawing/2014/main" id="{74788381-B8A4-4022-9885-265811ED6760}"/>
              </a:ext>
            </a:extLst>
          </p:cNvPr>
          <p:cNvSpPr/>
          <p:nvPr/>
        </p:nvSpPr>
        <p:spPr>
          <a:xfrm>
            <a:off x="8540681" y="1165301"/>
            <a:ext cx="4165600" cy="696709"/>
          </a:xfrm>
          <a:prstGeom prst="roundRect">
            <a:avLst/>
          </a:prstGeom>
          <a:solidFill>
            <a:srgbClr val="982068">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extBox 30">
            <a:extLst>
              <a:ext uri="{FF2B5EF4-FFF2-40B4-BE49-F238E27FC236}">
                <a16:creationId xmlns:a16="http://schemas.microsoft.com/office/drawing/2014/main" id="{EF0A8F53-9FB3-486A-9F8D-6285921AA5EA}"/>
              </a:ext>
            </a:extLst>
          </p:cNvPr>
          <p:cNvSpPr txBox="1"/>
          <p:nvPr/>
        </p:nvSpPr>
        <p:spPr>
          <a:xfrm>
            <a:off x="8517568" y="1181667"/>
            <a:ext cx="3871212" cy="523220"/>
          </a:xfrm>
          <a:prstGeom prst="rect">
            <a:avLst/>
          </a:prstGeom>
          <a:noFill/>
        </p:spPr>
        <p:txBody>
          <a:bodyPr wrap="square" rtlCol="0">
            <a:spAutoFit/>
          </a:bodyPr>
          <a:lstStyle/>
          <a:p>
            <a:pPr algn="ctr"/>
            <a:r>
              <a:rPr lang="en-GB" sz="2800" dirty="0">
                <a:solidFill>
                  <a:schemeClr val="bg1"/>
                </a:solidFill>
                <a:latin typeface="Arial" panose="020B0604020202020204" pitchFamily="34" charset="0"/>
                <a:cs typeface="Arial" panose="020B0604020202020204" pitchFamily="34" charset="0"/>
              </a:rPr>
              <a:t>www.nasen.org.uk</a:t>
            </a:r>
          </a:p>
        </p:txBody>
      </p:sp>
    </p:spTree>
    <p:extLst>
      <p:ext uri="{BB962C8B-B14F-4D97-AF65-F5344CB8AC3E}">
        <p14:creationId xmlns:p14="http://schemas.microsoft.com/office/powerpoint/2010/main" val="358197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10" presetClass="entr" presetSubtype="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2" grpId="0"/>
      <p:bldP spid="21" grpId="0" animBg="1"/>
      <p:bldP spid="13"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216" y="713909"/>
            <a:ext cx="9165476" cy="868445"/>
          </a:xfrm>
          <a:prstGeom prst="rect">
            <a:avLst/>
          </a:prstGeom>
        </p:spPr>
        <p:txBody>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r>
              <a:rPr lang="en-US" b="1" dirty="0"/>
              <a:t>Why is HQT important?</a:t>
            </a:r>
          </a:p>
        </p:txBody>
      </p:sp>
      <p:sp>
        <p:nvSpPr>
          <p:cNvPr id="7" name="Rectangle 6">
            <a:extLst>
              <a:ext uri="{FF2B5EF4-FFF2-40B4-BE49-F238E27FC236}">
                <a16:creationId xmlns:a16="http://schemas.microsoft.com/office/drawing/2014/main" id="{46E1DDF5-88F7-41F2-A383-09112C85B3D9}"/>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a:ea typeface="+mn-ea"/>
                <a:cs typeface="+mn-cs"/>
              </a:rPr>
              <a:t>Do you have questions?</a:t>
            </a:r>
          </a:p>
        </p:txBody>
      </p:sp>
      <p:sp>
        <p:nvSpPr>
          <p:cNvPr id="8" name="Title 2">
            <a:extLst>
              <a:ext uri="{FF2B5EF4-FFF2-40B4-BE49-F238E27FC236}">
                <a16:creationId xmlns:a16="http://schemas.microsoft.com/office/drawing/2014/main" id="{895CF6D7-DA2C-4059-B25E-A668B35AC0C8}"/>
              </a:ext>
            </a:extLst>
          </p:cNvPr>
          <p:cNvSpPr txBox="1">
            <a:spLocks/>
          </p:cNvSpPr>
          <p:nvPr/>
        </p:nvSpPr>
        <p:spPr>
          <a:xfrm>
            <a:off x="12722" y="0"/>
            <a:ext cx="12166556" cy="1181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bg1"/>
                </a:solidFill>
                <a:latin typeface="Arial" panose="020B0604020202020204" pitchFamily="34" charset="0"/>
                <a:ea typeface="+mj-ea"/>
                <a:cs typeface="Arial" panose="020B0604020202020204" pitchFamily="34" charset="0"/>
              </a:defRPr>
            </a:lvl1pPr>
          </a:lstStyle>
          <a:p>
            <a:pPr marL="360000" marR="0" lvl="0" indent="0" algn="l" defTabSz="914400" rtl="0" eaLnBrk="1" fontAlgn="auto" latinLnBrk="0" hangingPunct="1">
              <a:lnSpc>
                <a:spcPct val="90000"/>
              </a:lnSpc>
              <a:spcBef>
                <a:spcPct val="0"/>
              </a:spcBef>
              <a:spcAft>
                <a:spcPts val="0"/>
              </a:spcAft>
              <a:buClrTx/>
              <a:buSzTx/>
              <a:buFontTx/>
              <a:buNone/>
              <a:tabLst/>
              <a:defRPr/>
            </a:pPr>
            <a:endParaRPr kumimoji="0" lang="en-GB" sz="44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grpSp>
        <p:nvGrpSpPr>
          <p:cNvPr id="17" name="Group 16">
            <a:extLst>
              <a:ext uri="{FF2B5EF4-FFF2-40B4-BE49-F238E27FC236}">
                <a16:creationId xmlns:a16="http://schemas.microsoft.com/office/drawing/2014/main" id="{C4B12B85-A5C8-46CC-B856-F3743B523E1C}"/>
              </a:ext>
            </a:extLst>
          </p:cNvPr>
          <p:cNvGrpSpPr/>
          <p:nvPr/>
        </p:nvGrpSpPr>
        <p:grpSpPr>
          <a:xfrm>
            <a:off x="266569" y="6073923"/>
            <a:ext cx="11658861" cy="677877"/>
            <a:chOff x="266569" y="6073923"/>
            <a:chExt cx="11658861" cy="677877"/>
          </a:xfrm>
        </p:grpSpPr>
        <p:pic>
          <p:nvPicPr>
            <p:cNvPr id="18" name="Picture 17">
              <a:extLst>
                <a:ext uri="{FF2B5EF4-FFF2-40B4-BE49-F238E27FC236}">
                  <a16:creationId xmlns:a16="http://schemas.microsoft.com/office/drawing/2014/main" id="{BED9E134-EA9B-46DB-A051-37B2B6CF8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9" name="Picture 18" descr="A close up of a logo&#10;&#10;Description automatically generated">
              <a:extLst>
                <a:ext uri="{FF2B5EF4-FFF2-40B4-BE49-F238E27FC236}">
                  <a16:creationId xmlns:a16="http://schemas.microsoft.com/office/drawing/2014/main" id="{1A2FE883-8EA3-4995-B097-9D5630186D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20" name="Picture 19">
              <a:extLst>
                <a:ext uri="{FF2B5EF4-FFF2-40B4-BE49-F238E27FC236}">
                  <a16:creationId xmlns:a16="http://schemas.microsoft.com/office/drawing/2014/main" id="{94E561D4-269A-4858-AEBC-A990839AB6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2" name="TextBox 1">
            <a:extLst>
              <a:ext uri="{FF2B5EF4-FFF2-40B4-BE49-F238E27FC236}">
                <a16:creationId xmlns:a16="http://schemas.microsoft.com/office/drawing/2014/main" id="{E25CC336-27DE-4375-B511-AD81EA306852}"/>
              </a:ext>
            </a:extLst>
          </p:cNvPr>
          <p:cNvSpPr txBox="1"/>
          <p:nvPr/>
        </p:nvSpPr>
        <p:spPr>
          <a:xfrm>
            <a:off x="648024" y="1814179"/>
            <a:ext cx="11480930" cy="3970318"/>
          </a:xfrm>
          <a:prstGeom prst="rect">
            <a:avLst/>
          </a:prstGeom>
          <a:noFill/>
        </p:spPr>
        <p:txBody>
          <a:bodyPr wrap="square" rtlCol="0">
            <a:spAutoFit/>
          </a:bodyPr>
          <a:lstStyle/>
          <a:p>
            <a:r>
              <a:rPr lang="en-GB" sz="2800" dirty="0">
                <a:solidFill>
                  <a:srgbClr val="982068"/>
                </a:solidFill>
              </a:rPr>
              <a:t>Please feel free to put your questions at any point during the webinar.</a:t>
            </a:r>
          </a:p>
          <a:p>
            <a:endParaRPr lang="en-GB" sz="2800" dirty="0">
              <a:solidFill>
                <a:srgbClr val="982068"/>
              </a:solidFill>
            </a:endParaRPr>
          </a:p>
          <a:p>
            <a:r>
              <a:rPr lang="en-GB" sz="2800" dirty="0">
                <a:solidFill>
                  <a:srgbClr val="982068"/>
                </a:solidFill>
              </a:rPr>
              <a:t>I will aim to answer as many as I can, at the end of the webinar.</a:t>
            </a:r>
          </a:p>
          <a:p>
            <a:endParaRPr lang="en-GB" sz="2800" dirty="0">
              <a:solidFill>
                <a:srgbClr val="982068"/>
              </a:solidFill>
            </a:endParaRPr>
          </a:p>
          <a:p>
            <a:endParaRPr lang="en-GB" sz="2800" dirty="0">
              <a:solidFill>
                <a:srgbClr val="982068"/>
              </a:solidFill>
            </a:endParaRPr>
          </a:p>
          <a:p>
            <a:r>
              <a:rPr lang="en-GB" sz="2800" dirty="0">
                <a:solidFill>
                  <a:schemeClr val="accent6">
                    <a:lumMod val="50000"/>
                  </a:schemeClr>
                </a:solidFill>
              </a:rPr>
              <a:t>I won’t be able to answer specific questions about individual children and young people, due to not having the background information, but will do my best to answer more general questions.</a:t>
            </a:r>
          </a:p>
          <a:p>
            <a:endParaRPr lang="en-GB" sz="2800" dirty="0">
              <a:solidFill>
                <a:schemeClr val="accent6">
                  <a:lumMod val="50000"/>
                </a:schemeClr>
              </a:solidFill>
            </a:endParaRPr>
          </a:p>
        </p:txBody>
      </p:sp>
    </p:spTree>
    <p:extLst>
      <p:ext uri="{BB962C8B-B14F-4D97-AF65-F5344CB8AC3E}">
        <p14:creationId xmlns:p14="http://schemas.microsoft.com/office/powerpoint/2010/main" val="223565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98BDF0-0D46-41DD-99E7-2F3782D7F818}"/>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itle 2"/>
          <p:cNvSpPr>
            <a:spLocks noGrp="1"/>
          </p:cNvSpPr>
          <p:nvPr>
            <p:ph type="title"/>
          </p:nvPr>
        </p:nvSpPr>
        <p:spPr>
          <a:xfrm>
            <a:off x="12722" y="0"/>
            <a:ext cx="12166556" cy="1181100"/>
          </a:xfrm>
        </p:spPr>
        <p:txBody>
          <a:bodyPr/>
          <a:lstStyle/>
          <a:p>
            <a:pPr marL="360000"/>
            <a:r>
              <a:rPr lang="en-GB" b="1" dirty="0"/>
              <a:t>SEND legislation</a:t>
            </a:r>
          </a:p>
        </p:txBody>
      </p:sp>
      <p:grpSp>
        <p:nvGrpSpPr>
          <p:cNvPr id="2" name="Group 1">
            <a:extLst>
              <a:ext uri="{FF2B5EF4-FFF2-40B4-BE49-F238E27FC236}">
                <a16:creationId xmlns:a16="http://schemas.microsoft.com/office/drawing/2014/main" id="{A167867F-4266-45F8-A842-5517EBF99407}"/>
              </a:ext>
            </a:extLst>
          </p:cNvPr>
          <p:cNvGrpSpPr/>
          <p:nvPr/>
        </p:nvGrpSpPr>
        <p:grpSpPr>
          <a:xfrm>
            <a:off x="275772" y="6054397"/>
            <a:ext cx="11640456" cy="720063"/>
            <a:chOff x="275772" y="6054397"/>
            <a:chExt cx="11640456" cy="720063"/>
          </a:xfrm>
        </p:grpSpPr>
        <p:pic>
          <p:nvPicPr>
            <p:cNvPr id="15" name="Picture 14" descr="A close up of a logo&#10;&#10;Description automatically generated">
              <a:extLst>
                <a:ext uri="{FF2B5EF4-FFF2-40B4-BE49-F238E27FC236}">
                  <a16:creationId xmlns:a16="http://schemas.microsoft.com/office/drawing/2014/main" id="{B98ED71B-B0A9-4BBB-A74D-A1172DE066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628" y="6170924"/>
              <a:ext cx="2641600" cy="487013"/>
            </a:xfrm>
            <a:prstGeom prst="rect">
              <a:avLst/>
            </a:prstGeom>
            <a:ln>
              <a:noFill/>
            </a:ln>
          </p:spPr>
        </p:pic>
        <p:pic>
          <p:nvPicPr>
            <p:cNvPr id="16" name="Picture 15">
              <a:extLst>
                <a:ext uri="{FF2B5EF4-FFF2-40B4-BE49-F238E27FC236}">
                  <a16:creationId xmlns:a16="http://schemas.microsoft.com/office/drawing/2014/main" id="{ECCFB769-0A86-425B-9369-DE87E3F5E7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4103" y="6170924"/>
              <a:ext cx="1663794" cy="528267"/>
            </a:xfrm>
            <a:prstGeom prst="rect">
              <a:avLst/>
            </a:prstGeom>
            <a:ln>
              <a:noFill/>
            </a:ln>
          </p:spPr>
        </p:pic>
        <p:pic>
          <p:nvPicPr>
            <p:cNvPr id="17" name="Picture 16">
              <a:extLst>
                <a:ext uri="{FF2B5EF4-FFF2-40B4-BE49-F238E27FC236}">
                  <a16:creationId xmlns:a16="http://schemas.microsoft.com/office/drawing/2014/main" id="{58662E62-A25D-49CA-BBF3-75DD0E3257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5772" y="6054397"/>
              <a:ext cx="1748398" cy="720063"/>
            </a:xfrm>
            <a:prstGeom prst="rect">
              <a:avLst/>
            </a:prstGeom>
            <a:ln>
              <a:noFill/>
            </a:ln>
          </p:spPr>
        </p:pic>
      </p:grpSp>
      <p:grpSp>
        <p:nvGrpSpPr>
          <p:cNvPr id="10" name="Group 9">
            <a:extLst>
              <a:ext uri="{FF2B5EF4-FFF2-40B4-BE49-F238E27FC236}">
                <a16:creationId xmlns:a16="http://schemas.microsoft.com/office/drawing/2014/main" id="{60A4CFB9-BBA6-4467-8EAB-8A56E7E216A5}"/>
              </a:ext>
            </a:extLst>
          </p:cNvPr>
          <p:cNvGrpSpPr/>
          <p:nvPr/>
        </p:nvGrpSpPr>
        <p:grpSpPr>
          <a:xfrm>
            <a:off x="266569" y="6073923"/>
            <a:ext cx="11658861" cy="677877"/>
            <a:chOff x="266569" y="6073923"/>
            <a:chExt cx="11658861" cy="677877"/>
          </a:xfrm>
        </p:grpSpPr>
        <p:pic>
          <p:nvPicPr>
            <p:cNvPr id="11" name="Picture 10">
              <a:extLst>
                <a:ext uri="{FF2B5EF4-FFF2-40B4-BE49-F238E27FC236}">
                  <a16:creationId xmlns:a16="http://schemas.microsoft.com/office/drawing/2014/main" id="{78523219-A73C-4C6A-8E1D-8B88A50B64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2" name="Picture 11" descr="A close up of a logo&#10;&#10;Description automatically generated">
              <a:extLst>
                <a:ext uri="{FF2B5EF4-FFF2-40B4-BE49-F238E27FC236}">
                  <a16:creationId xmlns:a16="http://schemas.microsoft.com/office/drawing/2014/main" id="{2F025855-D2D6-44EA-A2F2-E2461C10FB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13" name="Picture 12">
              <a:extLst>
                <a:ext uri="{FF2B5EF4-FFF2-40B4-BE49-F238E27FC236}">
                  <a16:creationId xmlns:a16="http://schemas.microsoft.com/office/drawing/2014/main" id="{52872C10-B5CD-4C4E-937D-2DD404D51E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4" name="TextBox 3">
            <a:extLst>
              <a:ext uri="{FF2B5EF4-FFF2-40B4-BE49-F238E27FC236}">
                <a16:creationId xmlns:a16="http://schemas.microsoft.com/office/drawing/2014/main" id="{5D8948F9-B992-47AA-B3A8-7ECD3A184389}"/>
              </a:ext>
            </a:extLst>
          </p:cNvPr>
          <p:cNvSpPr txBox="1"/>
          <p:nvPr/>
        </p:nvSpPr>
        <p:spPr>
          <a:xfrm>
            <a:off x="889000" y="1612900"/>
            <a:ext cx="10210800" cy="3970318"/>
          </a:xfrm>
          <a:prstGeom prst="rect">
            <a:avLst/>
          </a:prstGeom>
          <a:noFill/>
        </p:spPr>
        <p:txBody>
          <a:bodyPr wrap="square" rtlCol="0">
            <a:spAutoFit/>
          </a:bodyPr>
          <a:lstStyle/>
          <a:p>
            <a:r>
              <a:rPr lang="en-GB" sz="3200" b="1" dirty="0">
                <a:solidFill>
                  <a:srgbClr val="982068"/>
                </a:solidFill>
              </a:rPr>
              <a:t>The Equality Act, 2010</a:t>
            </a:r>
          </a:p>
          <a:p>
            <a:endParaRPr lang="en-GB" sz="3200" b="1" dirty="0">
              <a:solidFill>
                <a:srgbClr val="982068"/>
              </a:solidFill>
            </a:endParaRPr>
          </a:p>
          <a:p>
            <a:r>
              <a:rPr lang="en-GB" sz="2400" b="1" dirty="0"/>
              <a:t>Requirements for schools regarding pupils with disabilities:</a:t>
            </a:r>
          </a:p>
          <a:p>
            <a:pPr marL="342900" indent="-342900">
              <a:buFont typeface="Arial" panose="020B0604020202020204" pitchFamily="34" charset="0"/>
              <a:buChar char="•"/>
            </a:pPr>
            <a:r>
              <a:rPr lang="en-GB" sz="2400" dirty="0"/>
              <a:t>Discrimination, harassment and victimisation are outlawed</a:t>
            </a:r>
          </a:p>
          <a:p>
            <a:pPr marL="342900" indent="-342900">
              <a:buFont typeface="Arial" panose="020B0604020202020204" pitchFamily="34" charset="0"/>
              <a:buChar char="•"/>
            </a:pPr>
            <a:r>
              <a:rPr lang="en-GB" sz="2400" dirty="0"/>
              <a:t>Both current and prospective pupils are covered i.e. including admissions</a:t>
            </a:r>
          </a:p>
          <a:p>
            <a:pPr marL="342900" indent="-342900">
              <a:buFont typeface="Arial" panose="020B0604020202020204" pitchFamily="34" charset="0"/>
              <a:buChar char="•"/>
            </a:pPr>
            <a:r>
              <a:rPr lang="en-GB" sz="2400" dirty="0"/>
              <a:t>The governing body is responsible for implementation</a:t>
            </a:r>
          </a:p>
          <a:p>
            <a:pPr marL="342900" indent="-342900">
              <a:buFont typeface="Arial" panose="020B0604020202020204" pitchFamily="34" charset="0"/>
              <a:buChar char="•"/>
            </a:pPr>
            <a:r>
              <a:rPr lang="en-GB" sz="2400" dirty="0"/>
              <a:t>Requirement to make ‘reasonable adjustments’</a:t>
            </a:r>
          </a:p>
          <a:p>
            <a:pPr marL="342900" indent="-342900">
              <a:buFont typeface="Arial" panose="020B0604020202020204" pitchFamily="34" charset="0"/>
              <a:buChar char="•"/>
            </a:pPr>
            <a:r>
              <a:rPr lang="en-GB" sz="2400" dirty="0"/>
              <a:t>Requirement to make ‘anticipatory’ adjustments</a:t>
            </a:r>
          </a:p>
          <a:p>
            <a:pPr marL="342900" indent="-342900">
              <a:buFont typeface="Arial" panose="020B0604020202020204" pitchFamily="34" charset="0"/>
              <a:buChar char="•"/>
            </a:pPr>
            <a:r>
              <a:rPr lang="en-GB" sz="2400" dirty="0"/>
              <a:t>‘Positive actions’ are permissible for pupils with disabilities</a:t>
            </a:r>
          </a:p>
          <a:p>
            <a:endParaRPr lang="en-GB" sz="2000" dirty="0"/>
          </a:p>
        </p:txBody>
      </p:sp>
    </p:spTree>
    <p:extLst>
      <p:ext uri="{BB962C8B-B14F-4D97-AF65-F5344CB8AC3E}">
        <p14:creationId xmlns:p14="http://schemas.microsoft.com/office/powerpoint/2010/main" val="4264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98BDF0-0D46-41DD-99E7-2F3782D7F818}"/>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itle 2"/>
          <p:cNvSpPr>
            <a:spLocks noGrp="1"/>
          </p:cNvSpPr>
          <p:nvPr>
            <p:ph type="title"/>
          </p:nvPr>
        </p:nvSpPr>
        <p:spPr>
          <a:xfrm>
            <a:off x="12722" y="0"/>
            <a:ext cx="12166556" cy="1181100"/>
          </a:xfrm>
        </p:spPr>
        <p:txBody>
          <a:bodyPr/>
          <a:lstStyle/>
          <a:p>
            <a:pPr marL="360000"/>
            <a:r>
              <a:rPr lang="en-GB" b="1" dirty="0"/>
              <a:t>SEND legislation</a:t>
            </a:r>
          </a:p>
        </p:txBody>
      </p:sp>
      <p:grpSp>
        <p:nvGrpSpPr>
          <p:cNvPr id="2" name="Group 1">
            <a:extLst>
              <a:ext uri="{FF2B5EF4-FFF2-40B4-BE49-F238E27FC236}">
                <a16:creationId xmlns:a16="http://schemas.microsoft.com/office/drawing/2014/main" id="{A167867F-4266-45F8-A842-5517EBF99407}"/>
              </a:ext>
            </a:extLst>
          </p:cNvPr>
          <p:cNvGrpSpPr/>
          <p:nvPr/>
        </p:nvGrpSpPr>
        <p:grpSpPr>
          <a:xfrm>
            <a:off x="275772" y="6054397"/>
            <a:ext cx="11640456" cy="720063"/>
            <a:chOff x="275772" y="6054397"/>
            <a:chExt cx="11640456" cy="720063"/>
          </a:xfrm>
        </p:grpSpPr>
        <p:pic>
          <p:nvPicPr>
            <p:cNvPr id="15" name="Picture 14" descr="A close up of a logo&#10;&#10;Description automatically generated">
              <a:extLst>
                <a:ext uri="{FF2B5EF4-FFF2-40B4-BE49-F238E27FC236}">
                  <a16:creationId xmlns:a16="http://schemas.microsoft.com/office/drawing/2014/main" id="{B98ED71B-B0A9-4BBB-A74D-A1172DE066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628" y="6170924"/>
              <a:ext cx="2641600" cy="487013"/>
            </a:xfrm>
            <a:prstGeom prst="rect">
              <a:avLst/>
            </a:prstGeom>
            <a:ln>
              <a:noFill/>
            </a:ln>
          </p:spPr>
        </p:pic>
        <p:pic>
          <p:nvPicPr>
            <p:cNvPr id="16" name="Picture 15">
              <a:extLst>
                <a:ext uri="{FF2B5EF4-FFF2-40B4-BE49-F238E27FC236}">
                  <a16:creationId xmlns:a16="http://schemas.microsoft.com/office/drawing/2014/main" id="{ECCFB769-0A86-425B-9369-DE87E3F5E7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4103" y="6170924"/>
              <a:ext cx="1663794" cy="528267"/>
            </a:xfrm>
            <a:prstGeom prst="rect">
              <a:avLst/>
            </a:prstGeom>
            <a:ln>
              <a:noFill/>
            </a:ln>
          </p:spPr>
        </p:pic>
        <p:pic>
          <p:nvPicPr>
            <p:cNvPr id="17" name="Picture 16">
              <a:extLst>
                <a:ext uri="{FF2B5EF4-FFF2-40B4-BE49-F238E27FC236}">
                  <a16:creationId xmlns:a16="http://schemas.microsoft.com/office/drawing/2014/main" id="{58662E62-A25D-49CA-BBF3-75DD0E3257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5772" y="6054397"/>
              <a:ext cx="1748398" cy="720063"/>
            </a:xfrm>
            <a:prstGeom prst="rect">
              <a:avLst/>
            </a:prstGeom>
            <a:ln>
              <a:noFill/>
            </a:ln>
          </p:spPr>
        </p:pic>
      </p:grpSp>
      <p:grpSp>
        <p:nvGrpSpPr>
          <p:cNvPr id="10" name="Group 9">
            <a:extLst>
              <a:ext uri="{FF2B5EF4-FFF2-40B4-BE49-F238E27FC236}">
                <a16:creationId xmlns:a16="http://schemas.microsoft.com/office/drawing/2014/main" id="{60A4CFB9-BBA6-4467-8EAB-8A56E7E216A5}"/>
              </a:ext>
            </a:extLst>
          </p:cNvPr>
          <p:cNvGrpSpPr/>
          <p:nvPr/>
        </p:nvGrpSpPr>
        <p:grpSpPr>
          <a:xfrm>
            <a:off x="266569" y="6073923"/>
            <a:ext cx="11658861" cy="677877"/>
            <a:chOff x="266569" y="6073923"/>
            <a:chExt cx="11658861" cy="677877"/>
          </a:xfrm>
        </p:grpSpPr>
        <p:pic>
          <p:nvPicPr>
            <p:cNvPr id="11" name="Picture 10">
              <a:extLst>
                <a:ext uri="{FF2B5EF4-FFF2-40B4-BE49-F238E27FC236}">
                  <a16:creationId xmlns:a16="http://schemas.microsoft.com/office/drawing/2014/main" id="{78523219-A73C-4C6A-8E1D-8B88A50B64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2" name="Picture 11" descr="A close up of a logo&#10;&#10;Description automatically generated">
              <a:extLst>
                <a:ext uri="{FF2B5EF4-FFF2-40B4-BE49-F238E27FC236}">
                  <a16:creationId xmlns:a16="http://schemas.microsoft.com/office/drawing/2014/main" id="{2F025855-D2D6-44EA-A2F2-E2461C10FB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13" name="Picture 12">
              <a:extLst>
                <a:ext uri="{FF2B5EF4-FFF2-40B4-BE49-F238E27FC236}">
                  <a16:creationId xmlns:a16="http://schemas.microsoft.com/office/drawing/2014/main" id="{52872C10-B5CD-4C4E-937D-2DD404D51E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4" name="TextBox 3">
            <a:extLst>
              <a:ext uri="{FF2B5EF4-FFF2-40B4-BE49-F238E27FC236}">
                <a16:creationId xmlns:a16="http://schemas.microsoft.com/office/drawing/2014/main" id="{E62ADD16-1262-49B4-9DAF-D02DC85E350D}"/>
              </a:ext>
            </a:extLst>
          </p:cNvPr>
          <p:cNvSpPr txBox="1"/>
          <p:nvPr/>
        </p:nvSpPr>
        <p:spPr>
          <a:xfrm>
            <a:off x="927100" y="1587499"/>
            <a:ext cx="10731500" cy="584775"/>
          </a:xfrm>
          <a:prstGeom prst="rect">
            <a:avLst/>
          </a:prstGeom>
          <a:noFill/>
        </p:spPr>
        <p:txBody>
          <a:bodyPr wrap="square" rtlCol="0">
            <a:spAutoFit/>
          </a:bodyPr>
          <a:lstStyle/>
          <a:p>
            <a:r>
              <a:rPr lang="en-GB" sz="3200" b="1" dirty="0">
                <a:solidFill>
                  <a:srgbClr val="982068"/>
                </a:solidFill>
              </a:rPr>
              <a:t>The Children and Families Act, 2014</a:t>
            </a:r>
          </a:p>
        </p:txBody>
      </p:sp>
      <p:sp>
        <p:nvSpPr>
          <p:cNvPr id="14" name="Rectangle 13">
            <a:extLst>
              <a:ext uri="{FF2B5EF4-FFF2-40B4-BE49-F238E27FC236}">
                <a16:creationId xmlns:a16="http://schemas.microsoft.com/office/drawing/2014/main" id="{4B00360E-A25F-49FE-8B3E-F2DDD53B2264}"/>
              </a:ext>
            </a:extLst>
          </p:cNvPr>
          <p:cNvSpPr/>
          <p:nvPr/>
        </p:nvSpPr>
        <p:spPr>
          <a:xfrm>
            <a:off x="927101" y="2211674"/>
            <a:ext cx="10671006" cy="3416320"/>
          </a:xfrm>
          <a:prstGeom prst="rect">
            <a:avLst/>
          </a:prstGeom>
        </p:spPr>
        <p:txBody>
          <a:bodyPr wrap="square">
            <a:spAutoFit/>
          </a:bodyPr>
          <a:lstStyle/>
          <a:p>
            <a:r>
              <a:rPr lang="en-GB" sz="2400" b="1" dirty="0"/>
              <a:t>Core principles:</a:t>
            </a:r>
          </a:p>
          <a:p>
            <a:r>
              <a:rPr lang="en-GB" sz="2400" dirty="0"/>
              <a:t>Local authorities must pay particular attention to: </a:t>
            </a:r>
          </a:p>
          <a:p>
            <a:pPr lvl="1"/>
            <a:r>
              <a:rPr lang="en-GB" sz="2400" dirty="0"/>
              <a:t>• the views, wishes and feelings of children and their parents, and young people</a:t>
            </a:r>
          </a:p>
          <a:p>
            <a:pPr lvl="1"/>
            <a:r>
              <a:rPr lang="en-GB" sz="2400" dirty="0"/>
              <a:t> </a:t>
            </a:r>
          </a:p>
          <a:p>
            <a:pPr lvl="1"/>
            <a:r>
              <a:rPr lang="en-GB" sz="2400" dirty="0"/>
              <a:t>• the importance of them participating as fully as possible in decision-making and providing the information and support to enable them to do so </a:t>
            </a:r>
          </a:p>
          <a:p>
            <a:pPr lvl="1"/>
            <a:endParaRPr lang="en-GB" sz="2400" dirty="0"/>
          </a:p>
          <a:p>
            <a:pPr lvl="1"/>
            <a:r>
              <a:rPr lang="en-GB" sz="2400" dirty="0"/>
              <a:t>• supporting children and young people’s development and helping them to achieve the best possible educational and other outcomes </a:t>
            </a:r>
          </a:p>
        </p:txBody>
      </p:sp>
    </p:spTree>
    <p:extLst>
      <p:ext uri="{BB962C8B-B14F-4D97-AF65-F5344CB8AC3E}">
        <p14:creationId xmlns:p14="http://schemas.microsoft.com/office/powerpoint/2010/main" val="67106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xEl>
                                              <p:pRg st="4" end="4"/>
                                            </p:txEl>
                                          </p:spTgt>
                                        </p:tgtEl>
                                        <p:attrNameLst>
                                          <p:attrName>style.visibility</p:attrName>
                                        </p:attrNameLst>
                                      </p:cBhvr>
                                      <p:to>
                                        <p:strVal val="visible"/>
                                      </p:to>
                                    </p:set>
                                    <p:animEffect transition="in" filter="fade">
                                      <p:cBhvr>
                                        <p:cTn id="18" dur="500"/>
                                        <p:tgtEl>
                                          <p:spTgt spid="1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animEffect transition="in" filter="fade">
                                      <p:cBhvr>
                                        <p:cTn id="23"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98BDF0-0D46-41DD-99E7-2F3782D7F818}"/>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itle 2"/>
          <p:cNvSpPr>
            <a:spLocks noGrp="1"/>
          </p:cNvSpPr>
          <p:nvPr>
            <p:ph type="title"/>
          </p:nvPr>
        </p:nvSpPr>
        <p:spPr>
          <a:xfrm>
            <a:off x="12722" y="0"/>
            <a:ext cx="12166556" cy="1181100"/>
          </a:xfrm>
        </p:spPr>
        <p:txBody>
          <a:bodyPr/>
          <a:lstStyle/>
          <a:p>
            <a:pPr marL="360000"/>
            <a:r>
              <a:rPr lang="en-GB" b="1" dirty="0"/>
              <a:t>SEND legislation</a:t>
            </a:r>
          </a:p>
        </p:txBody>
      </p:sp>
      <p:grpSp>
        <p:nvGrpSpPr>
          <p:cNvPr id="2" name="Group 1">
            <a:extLst>
              <a:ext uri="{FF2B5EF4-FFF2-40B4-BE49-F238E27FC236}">
                <a16:creationId xmlns:a16="http://schemas.microsoft.com/office/drawing/2014/main" id="{A167867F-4266-45F8-A842-5517EBF99407}"/>
              </a:ext>
            </a:extLst>
          </p:cNvPr>
          <p:cNvGrpSpPr/>
          <p:nvPr/>
        </p:nvGrpSpPr>
        <p:grpSpPr>
          <a:xfrm>
            <a:off x="275772" y="6054397"/>
            <a:ext cx="11640456" cy="720063"/>
            <a:chOff x="275772" y="6054397"/>
            <a:chExt cx="11640456" cy="720063"/>
          </a:xfrm>
        </p:grpSpPr>
        <p:pic>
          <p:nvPicPr>
            <p:cNvPr id="15" name="Picture 14" descr="A close up of a logo&#10;&#10;Description automatically generated">
              <a:extLst>
                <a:ext uri="{FF2B5EF4-FFF2-40B4-BE49-F238E27FC236}">
                  <a16:creationId xmlns:a16="http://schemas.microsoft.com/office/drawing/2014/main" id="{B98ED71B-B0A9-4BBB-A74D-A1172DE066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628" y="6170924"/>
              <a:ext cx="2641600" cy="487013"/>
            </a:xfrm>
            <a:prstGeom prst="rect">
              <a:avLst/>
            </a:prstGeom>
            <a:ln>
              <a:noFill/>
            </a:ln>
          </p:spPr>
        </p:pic>
        <p:pic>
          <p:nvPicPr>
            <p:cNvPr id="16" name="Picture 15">
              <a:extLst>
                <a:ext uri="{FF2B5EF4-FFF2-40B4-BE49-F238E27FC236}">
                  <a16:creationId xmlns:a16="http://schemas.microsoft.com/office/drawing/2014/main" id="{ECCFB769-0A86-425B-9369-DE87E3F5E7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4103" y="6170924"/>
              <a:ext cx="1663794" cy="528267"/>
            </a:xfrm>
            <a:prstGeom prst="rect">
              <a:avLst/>
            </a:prstGeom>
            <a:ln>
              <a:noFill/>
            </a:ln>
          </p:spPr>
        </p:pic>
        <p:pic>
          <p:nvPicPr>
            <p:cNvPr id="17" name="Picture 16">
              <a:extLst>
                <a:ext uri="{FF2B5EF4-FFF2-40B4-BE49-F238E27FC236}">
                  <a16:creationId xmlns:a16="http://schemas.microsoft.com/office/drawing/2014/main" id="{58662E62-A25D-49CA-BBF3-75DD0E3257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5772" y="6054397"/>
              <a:ext cx="1748398" cy="720063"/>
            </a:xfrm>
            <a:prstGeom prst="rect">
              <a:avLst/>
            </a:prstGeom>
            <a:ln>
              <a:noFill/>
            </a:ln>
          </p:spPr>
        </p:pic>
      </p:grpSp>
      <p:grpSp>
        <p:nvGrpSpPr>
          <p:cNvPr id="10" name="Group 9">
            <a:extLst>
              <a:ext uri="{FF2B5EF4-FFF2-40B4-BE49-F238E27FC236}">
                <a16:creationId xmlns:a16="http://schemas.microsoft.com/office/drawing/2014/main" id="{60A4CFB9-BBA6-4467-8EAB-8A56E7E216A5}"/>
              </a:ext>
            </a:extLst>
          </p:cNvPr>
          <p:cNvGrpSpPr/>
          <p:nvPr/>
        </p:nvGrpSpPr>
        <p:grpSpPr>
          <a:xfrm>
            <a:off x="266569" y="6073923"/>
            <a:ext cx="11658861" cy="677877"/>
            <a:chOff x="266569" y="6073923"/>
            <a:chExt cx="11658861" cy="677877"/>
          </a:xfrm>
        </p:grpSpPr>
        <p:pic>
          <p:nvPicPr>
            <p:cNvPr id="11" name="Picture 10">
              <a:extLst>
                <a:ext uri="{FF2B5EF4-FFF2-40B4-BE49-F238E27FC236}">
                  <a16:creationId xmlns:a16="http://schemas.microsoft.com/office/drawing/2014/main" id="{78523219-A73C-4C6A-8E1D-8B88A50B64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2" name="Picture 11" descr="A close up of a logo&#10;&#10;Description automatically generated">
              <a:extLst>
                <a:ext uri="{FF2B5EF4-FFF2-40B4-BE49-F238E27FC236}">
                  <a16:creationId xmlns:a16="http://schemas.microsoft.com/office/drawing/2014/main" id="{2F025855-D2D6-44EA-A2F2-E2461C10FB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13" name="Picture 12">
              <a:extLst>
                <a:ext uri="{FF2B5EF4-FFF2-40B4-BE49-F238E27FC236}">
                  <a16:creationId xmlns:a16="http://schemas.microsoft.com/office/drawing/2014/main" id="{52872C10-B5CD-4C4E-937D-2DD404D51E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4" name="TextBox 3">
            <a:extLst>
              <a:ext uri="{FF2B5EF4-FFF2-40B4-BE49-F238E27FC236}">
                <a16:creationId xmlns:a16="http://schemas.microsoft.com/office/drawing/2014/main" id="{AA08AA59-35A9-4706-AC69-1981C93DB95F}"/>
              </a:ext>
            </a:extLst>
          </p:cNvPr>
          <p:cNvSpPr txBox="1"/>
          <p:nvPr/>
        </p:nvSpPr>
        <p:spPr>
          <a:xfrm>
            <a:off x="881225" y="1483880"/>
            <a:ext cx="11014528" cy="4401205"/>
          </a:xfrm>
          <a:prstGeom prst="rect">
            <a:avLst/>
          </a:prstGeom>
          <a:noFill/>
        </p:spPr>
        <p:txBody>
          <a:bodyPr wrap="square" rtlCol="0">
            <a:spAutoFit/>
          </a:bodyPr>
          <a:lstStyle/>
          <a:p>
            <a:r>
              <a:rPr lang="en-GB" sz="3200" b="1" dirty="0">
                <a:solidFill>
                  <a:srgbClr val="982068"/>
                </a:solidFill>
              </a:rPr>
              <a:t>The SEND Code of Practice, 2015</a:t>
            </a:r>
          </a:p>
          <a:p>
            <a:endParaRPr lang="en-GB" sz="3200" b="1" dirty="0">
              <a:solidFill>
                <a:srgbClr val="982068"/>
              </a:solidFill>
            </a:endParaRPr>
          </a:p>
          <a:p>
            <a:r>
              <a:rPr lang="en-GB" sz="2400" b="1" dirty="0"/>
              <a:t>Core principles:</a:t>
            </a:r>
          </a:p>
          <a:p>
            <a:pPr marL="342900" indent="-342900">
              <a:buFont typeface="Arial" panose="020B0604020202020204" pitchFamily="34" charset="0"/>
              <a:buChar char="•"/>
            </a:pPr>
            <a:r>
              <a:rPr lang="en-GB" sz="2400" dirty="0"/>
              <a:t>From birth to 25 years, preparing for adulthood from the earliest days</a:t>
            </a:r>
          </a:p>
          <a:p>
            <a:pPr marL="342900" indent="-342900">
              <a:buFont typeface="Arial" panose="020B0604020202020204" pitchFamily="34" charset="0"/>
              <a:buChar char="•"/>
            </a:pPr>
            <a:r>
              <a:rPr lang="en-GB" sz="2400" dirty="0"/>
              <a:t>Person-centred practice</a:t>
            </a:r>
          </a:p>
          <a:p>
            <a:pPr marL="342900" indent="-342900">
              <a:buFont typeface="Arial" panose="020B0604020202020204" pitchFamily="34" charset="0"/>
              <a:buChar char="•"/>
            </a:pPr>
            <a:r>
              <a:rPr lang="en-GB" sz="2400" dirty="0"/>
              <a:t>Early and effective identification</a:t>
            </a:r>
          </a:p>
          <a:p>
            <a:pPr marL="342900" indent="-342900">
              <a:buFont typeface="Arial" panose="020B0604020202020204" pitchFamily="34" charset="0"/>
              <a:buChar char="•"/>
            </a:pPr>
            <a:r>
              <a:rPr lang="en-GB" sz="2400" dirty="0"/>
              <a:t>Appropriate support and provision to meet needs (through a graduated approach)</a:t>
            </a:r>
          </a:p>
          <a:p>
            <a:pPr marL="342900" indent="-342900">
              <a:buFont typeface="Arial" panose="020B0604020202020204" pitchFamily="34" charset="0"/>
              <a:buChar char="•"/>
            </a:pPr>
            <a:r>
              <a:rPr lang="en-GB" sz="2400" dirty="0"/>
              <a:t>High aspirations for outcomes for everyone</a:t>
            </a:r>
          </a:p>
          <a:p>
            <a:pPr marL="342900" indent="-342900">
              <a:buFont typeface="Arial" panose="020B0604020202020204" pitchFamily="34" charset="0"/>
              <a:buChar char="•"/>
            </a:pPr>
            <a:r>
              <a:rPr lang="en-GB" sz="2400" dirty="0"/>
              <a:t>‘Mental health’ has replaced ‘behaviour’ as a category of need i.e. looking beyond presentation to causation</a:t>
            </a:r>
          </a:p>
          <a:p>
            <a:endParaRPr lang="en-GB" sz="2400" b="1" dirty="0">
              <a:solidFill>
                <a:srgbClr val="982068"/>
              </a:solidFill>
            </a:endParaRPr>
          </a:p>
        </p:txBody>
      </p:sp>
    </p:spTree>
    <p:extLst>
      <p:ext uri="{BB962C8B-B14F-4D97-AF65-F5344CB8AC3E}">
        <p14:creationId xmlns:p14="http://schemas.microsoft.com/office/powerpoint/2010/main" val="74454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98BDF0-0D46-41DD-99E7-2F3782D7F818}"/>
              </a:ext>
            </a:extLst>
          </p:cNvPr>
          <p:cNvSpPr/>
          <p:nvPr/>
        </p:nvSpPr>
        <p:spPr>
          <a:xfrm>
            <a:off x="-196780" y="0"/>
            <a:ext cx="12826910" cy="1181100"/>
          </a:xfrm>
          <a:prstGeom prst="rect">
            <a:avLst/>
          </a:prstGeom>
          <a:solidFill>
            <a:srgbClr val="076332">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itle 2"/>
          <p:cNvSpPr>
            <a:spLocks noGrp="1"/>
          </p:cNvSpPr>
          <p:nvPr>
            <p:ph type="title"/>
          </p:nvPr>
        </p:nvSpPr>
        <p:spPr>
          <a:xfrm>
            <a:off x="12722" y="0"/>
            <a:ext cx="12166556" cy="1181100"/>
          </a:xfrm>
        </p:spPr>
        <p:txBody>
          <a:bodyPr/>
          <a:lstStyle/>
          <a:p>
            <a:pPr marL="360000"/>
            <a:r>
              <a:rPr lang="en-GB" b="1" dirty="0"/>
              <a:t>SEND legislation</a:t>
            </a:r>
          </a:p>
        </p:txBody>
      </p:sp>
      <p:grpSp>
        <p:nvGrpSpPr>
          <p:cNvPr id="2" name="Group 1">
            <a:extLst>
              <a:ext uri="{FF2B5EF4-FFF2-40B4-BE49-F238E27FC236}">
                <a16:creationId xmlns:a16="http://schemas.microsoft.com/office/drawing/2014/main" id="{A167867F-4266-45F8-A842-5517EBF99407}"/>
              </a:ext>
            </a:extLst>
          </p:cNvPr>
          <p:cNvGrpSpPr/>
          <p:nvPr/>
        </p:nvGrpSpPr>
        <p:grpSpPr>
          <a:xfrm>
            <a:off x="275772" y="6054397"/>
            <a:ext cx="11640456" cy="720063"/>
            <a:chOff x="275772" y="6054397"/>
            <a:chExt cx="11640456" cy="720063"/>
          </a:xfrm>
        </p:grpSpPr>
        <p:pic>
          <p:nvPicPr>
            <p:cNvPr id="15" name="Picture 14" descr="A close up of a logo&#10;&#10;Description automatically generated">
              <a:extLst>
                <a:ext uri="{FF2B5EF4-FFF2-40B4-BE49-F238E27FC236}">
                  <a16:creationId xmlns:a16="http://schemas.microsoft.com/office/drawing/2014/main" id="{B98ED71B-B0A9-4BBB-A74D-A1172DE066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628" y="6170924"/>
              <a:ext cx="2641600" cy="487013"/>
            </a:xfrm>
            <a:prstGeom prst="rect">
              <a:avLst/>
            </a:prstGeom>
            <a:ln>
              <a:noFill/>
            </a:ln>
          </p:spPr>
        </p:pic>
        <p:pic>
          <p:nvPicPr>
            <p:cNvPr id="16" name="Picture 15">
              <a:extLst>
                <a:ext uri="{FF2B5EF4-FFF2-40B4-BE49-F238E27FC236}">
                  <a16:creationId xmlns:a16="http://schemas.microsoft.com/office/drawing/2014/main" id="{ECCFB769-0A86-425B-9369-DE87E3F5E7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4103" y="6170924"/>
              <a:ext cx="1663794" cy="528267"/>
            </a:xfrm>
            <a:prstGeom prst="rect">
              <a:avLst/>
            </a:prstGeom>
            <a:ln>
              <a:noFill/>
            </a:ln>
          </p:spPr>
        </p:pic>
        <p:pic>
          <p:nvPicPr>
            <p:cNvPr id="17" name="Picture 16">
              <a:extLst>
                <a:ext uri="{FF2B5EF4-FFF2-40B4-BE49-F238E27FC236}">
                  <a16:creationId xmlns:a16="http://schemas.microsoft.com/office/drawing/2014/main" id="{58662E62-A25D-49CA-BBF3-75DD0E3257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5772" y="6054397"/>
              <a:ext cx="1748398" cy="720063"/>
            </a:xfrm>
            <a:prstGeom prst="rect">
              <a:avLst/>
            </a:prstGeom>
            <a:ln>
              <a:noFill/>
            </a:ln>
          </p:spPr>
        </p:pic>
      </p:grpSp>
      <p:grpSp>
        <p:nvGrpSpPr>
          <p:cNvPr id="10" name="Group 9">
            <a:extLst>
              <a:ext uri="{FF2B5EF4-FFF2-40B4-BE49-F238E27FC236}">
                <a16:creationId xmlns:a16="http://schemas.microsoft.com/office/drawing/2014/main" id="{60A4CFB9-BBA6-4467-8EAB-8A56E7E216A5}"/>
              </a:ext>
            </a:extLst>
          </p:cNvPr>
          <p:cNvGrpSpPr/>
          <p:nvPr/>
        </p:nvGrpSpPr>
        <p:grpSpPr>
          <a:xfrm>
            <a:off x="266569" y="6073923"/>
            <a:ext cx="11658861" cy="677877"/>
            <a:chOff x="266569" y="6073923"/>
            <a:chExt cx="11658861" cy="677877"/>
          </a:xfrm>
        </p:grpSpPr>
        <p:pic>
          <p:nvPicPr>
            <p:cNvPr id="11" name="Picture 10">
              <a:extLst>
                <a:ext uri="{FF2B5EF4-FFF2-40B4-BE49-F238E27FC236}">
                  <a16:creationId xmlns:a16="http://schemas.microsoft.com/office/drawing/2014/main" id="{78523219-A73C-4C6A-8E1D-8B88A50B64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92650" y="6131524"/>
              <a:ext cx="2632780" cy="488557"/>
            </a:xfrm>
            <a:prstGeom prst="rect">
              <a:avLst/>
            </a:prstGeom>
          </p:spPr>
        </p:pic>
        <p:pic>
          <p:nvPicPr>
            <p:cNvPr id="12" name="Picture 11" descr="A close up of a logo&#10;&#10;Description automatically generated">
              <a:extLst>
                <a:ext uri="{FF2B5EF4-FFF2-40B4-BE49-F238E27FC236}">
                  <a16:creationId xmlns:a16="http://schemas.microsoft.com/office/drawing/2014/main" id="{2F025855-D2D6-44EA-A2F2-E2461C10FB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16696" y="6187865"/>
              <a:ext cx="1571793" cy="499605"/>
            </a:xfrm>
            <a:prstGeom prst="rect">
              <a:avLst/>
            </a:prstGeom>
          </p:spPr>
        </p:pic>
        <p:pic>
          <p:nvPicPr>
            <p:cNvPr id="13" name="Picture 12">
              <a:extLst>
                <a:ext uri="{FF2B5EF4-FFF2-40B4-BE49-F238E27FC236}">
                  <a16:creationId xmlns:a16="http://schemas.microsoft.com/office/drawing/2014/main" id="{52872C10-B5CD-4C4E-937D-2DD404D51E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6569" y="6073923"/>
              <a:ext cx="1645967" cy="677877"/>
            </a:xfrm>
            <a:prstGeom prst="rect">
              <a:avLst/>
            </a:prstGeom>
          </p:spPr>
        </p:pic>
      </p:grpSp>
      <p:sp>
        <p:nvSpPr>
          <p:cNvPr id="4" name="TextBox 3">
            <a:extLst>
              <a:ext uri="{FF2B5EF4-FFF2-40B4-BE49-F238E27FC236}">
                <a16:creationId xmlns:a16="http://schemas.microsoft.com/office/drawing/2014/main" id="{AA08AA59-35A9-4706-AC69-1981C93DB95F}"/>
              </a:ext>
            </a:extLst>
          </p:cNvPr>
          <p:cNvSpPr txBox="1"/>
          <p:nvPr/>
        </p:nvSpPr>
        <p:spPr>
          <a:xfrm>
            <a:off x="411324" y="1318780"/>
            <a:ext cx="11640975" cy="6001643"/>
          </a:xfrm>
          <a:prstGeom prst="rect">
            <a:avLst/>
          </a:prstGeom>
          <a:noFill/>
        </p:spPr>
        <p:txBody>
          <a:bodyPr wrap="square" rtlCol="0">
            <a:spAutoFit/>
          </a:bodyPr>
          <a:lstStyle/>
          <a:p>
            <a:r>
              <a:rPr lang="en-GB" sz="3200" b="1" dirty="0">
                <a:solidFill>
                  <a:srgbClr val="982068"/>
                </a:solidFill>
              </a:rPr>
              <a:t>The definition of SEN under the SEND Code of Practice, 2015:</a:t>
            </a:r>
          </a:p>
          <a:p>
            <a:endParaRPr lang="en-GB" sz="3200" b="1" dirty="0">
              <a:solidFill>
                <a:srgbClr val="982068"/>
              </a:solidFill>
            </a:endParaRPr>
          </a:p>
          <a:p>
            <a:r>
              <a:rPr lang="en-GB" sz="2400" dirty="0">
                <a:solidFill>
                  <a:srgbClr val="982068"/>
                </a:solidFill>
              </a:rPr>
              <a:t>‘A child or young person has SEN if they have a learning difficulty or disability which calls for special educational provision to be made for him or her.</a:t>
            </a:r>
          </a:p>
          <a:p>
            <a:endParaRPr lang="en-GB" sz="2400" dirty="0">
              <a:solidFill>
                <a:srgbClr val="982068"/>
              </a:solidFill>
            </a:endParaRPr>
          </a:p>
          <a:p>
            <a:r>
              <a:rPr lang="en-GB" sz="2400" dirty="0">
                <a:solidFill>
                  <a:srgbClr val="982068"/>
                </a:solidFill>
              </a:rPr>
              <a:t>A child of compulsory school age or a young person has a learning difficulty or disability if he or she:</a:t>
            </a:r>
          </a:p>
          <a:p>
            <a:pPr marL="342900" indent="-342900">
              <a:buFont typeface="Arial" panose="020B0604020202020204" pitchFamily="34" charset="0"/>
              <a:buChar char="•"/>
            </a:pPr>
            <a:r>
              <a:rPr lang="en-GB" sz="2400" dirty="0">
                <a:solidFill>
                  <a:srgbClr val="982068"/>
                </a:solidFill>
              </a:rPr>
              <a:t>Has a significantly greater difficulty in learning that the majority of others of the same age, or</a:t>
            </a:r>
          </a:p>
          <a:p>
            <a:pPr marL="342900" indent="-342900">
              <a:buFont typeface="Arial" panose="020B0604020202020204" pitchFamily="34" charset="0"/>
              <a:buChar char="•"/>
            </a:pPr>
            <a:r>
              <a:rPr lang="en-GB" sz="2400" dirty="0">
                <a:solidFill>
                  <a:srgbClr val="982068"/>
                </a:solidFill>
              </a:rPr>
              <a:t>Has a disability which prevents or hinders him or her from making use of facilities of a kind generally provided for others of the same age in mainstream schools or mainstream post-16 institutions.’</a:t>
            </a:r>
          </a:p>
          <a:p>
            <a:endParaRPr lang="en-GB" sz="2400" dirty="0">
              <a:solidFill>
                <a:srgbClr val="982068"/>
              </a:solidFill>
            </a:endParaRPr>
          </a:p>
          <a:p>
            <a:endParaRPr lang="en-GB" sz="3200" b="1" dirty="0">
              <a:solidFill>
                <a:srgbClr val="982068"/>
              </a:solidFill>
            </a:endParaRPr>
          </a:p>
          <a:p>
            <a:endParaRPr lang="en-GB" sz="2400" b="1" dirty="0">
              <a:solidFill>
                <a:srgbClr val="982068"/>
              </a:solidFill>
            </a:endParaRPr>
          </a:p>
        </p:txBody>
      </p:sp>
    </p:spTree>
    <p:extLst>
      <p:ext uri="{BB962C8B-B14F-4D97-AF65-F5344CB8AC3E}">
        <p14:creationId xmlns:p14="http://schemas.microsoft.com/office/powerpoint/2010/main" val="289126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2320</TotalTime>
  <Words>3065</Words>
  <Application>Microsoft Office PowerPoint</Application>
  <PresentationFormat>Widescreen</PresentationFormat>
  <Paragraphs>343</Paragraphs>
  <Slides>31</Slides>
  <Notes>31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ＭＳ Ｐゴシック</vt:lpstr>
      <vt:lpstr>Arial</vt:lpstr>
      <vt:lpstr>Calibri</vt:lpstr>
      <vt:lpstr>Calibri Light</vt:lpstr>
      <vt:lpstr>1_Office Theme</vt:lpstr>
      <vt:lpstr>3_Office Theme</vt:lpstr>
      <vt:lpstr>2_Office Theme</vt:lpstr>
      <vt:lpstr>PowerPoint Presentation</vt:lpstr>
      <vt:lpstr>PowerPoint Presentation</vt:lpstr>
      <vt:lpstr>PowerPoint Presentation</vt:lpstr>
      <vt:lpstr>PowerPoint Presentation</vt:lpstr>
      <vt:lpstr>PowerPoint Presentation</vt:lpstr>
      <vt:lpstr>SEND legislation</vt:lpstr>
      <vt:lpstr>SEND legislation</vt:lpstr>
      <vt:lpstr>SEND legislation</vt:lpstr>
      <vt:lpstr>SEND legislation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Surr</dc:creator>
  <cp:lastModifiedBy>Helen.Reid</cp:lastModifiedBy>
  <cp:revision>257</cp:revision>
  <cp:lastPrinted>2019-05-22T07:40:40Z</cp:lastPrinted>
  <dcterms:created xsi:type="dcterms:W3CDTF">2019-02-11T13:37:48Z</dcterms:created>
  <dcterms:modified xsi:type="dcterms:W3CDTF">2019-07-02T11:21:22Z</dcterms:modified>
</cp:coreProperties>
</file>